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7" roundtripDataSignature="AMtx7mh9CWA+e0pWz6tpBvJd4t7X2SKR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6A69B48-8206-48C6-A08B-446A4E77719E}">
  <a:tblStyle styleId="{C6A69B48-8206-48C6-A08B-446A4E77719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CEFE7"/>
          </a:solidFill>
        </a:fill>
      </a:tcStyle>
    </a:wholeTbl>
    <a:band1H>
      <a:tcTxStyle/>
      <a:tcStyle>
        <a:fill>
          <a:solidFill>
            <a:srgbClr val="D8DDCB"/>
          </a:solidFill>
        </a:fill>
      </a:tcStyle>
    </a:band1H>
    <a:band2H>
      <a:tcTxStyle/>
    </a:band2H>
    <a:band1V>
      <a:tcTxStyle/>
      <a:tcStyle>
        <a:fill>
          <a:solidFill>
            <a:srgbClr val="D8DDCB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46" Type="http://schemas.openxmlformats.org/officeDocument/2006/relationships/slide" Target="slides/slide41.xml"/><Relationship Id="rId23" Type="http://schemas.openxmlformats.org/officeDocument/2006/relationships/slide" Target="slides/slide18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customschemas.google.com/relationships/presentationmetadata" Target="meta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0.png>
</file>

<file path=ppt/media/image31.jp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2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2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4ffd6c6470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24ffd6c64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4ffd6c6470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4ffd6c647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500875572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g25008755722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500875572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g25008755722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5008755722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25008755722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4dcd38acb2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4dcd38acb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投影片" showMasterSp="0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7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descr="HD-PanelTitleR1.png" id="18" name="Google Shape;18;p37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88825" cy="68562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" name="Google Shape;19;p37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cap="flat" cmpd="sng" w="1587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HDRibbonTitle-UniformTrim.png" id="20" name="Google Shape;20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DRibbonTitle-UniformTrim.png" id="21" name="Google Shape;21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2" name="Google Shape;22;p37"/>
          <p:cNvSpPr txBox="1"/>
          <p:nvPr>
            <p:ph type="ctrTitle"/>
          </p:nvPr>
        </p:nvSpPr>
        <p:spPr>
          <a:xfrm>
            <a:off x="2692398" y="1871131"/>
            <a:ext cx="6815669" cy="15155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7"/>
          <p:cNvSpPr txBox="1"/>
          <p:nvPr>
            <p:ph idx="1" type="subTitle"/>
          </p:nvPr>
        </p:nvSpPr>
        <p:spPr>
          <a:xfrm>
            <a:off x="2692398" y="3657597"/>
            <a:ext cx="6815669" cy="1320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20"/>
              </a:spcBef>
              <a:spcAft>
                <a:spcPts val="0"/>
              </a:spcAft>
              <a:buSzPts val="2415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SzPts val="23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600"/>
              </a:spcBef>
              <a:spcAft>
                <a:spcPts val="0"/>
              </a:spcAft>
              <a:buSzPts val="207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600"/>
              </a:spcBef>
              <a:spcAft>
                <a:spcPts val="0"/>
              </a:spcAft>
              <a:buSzPts val="184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161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161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37"/>
          <p:cNvSpPr txBox="1"/>
          <p:nvPr>
            <p:ph idx="10" type="dt"/>
          </p:nvPr>
        </p:nvSpPr>
        <p:spPr>
          <a:xfrm>
            <a:off x="7983232" y="5037663"/>
            <a:ext cx="89746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7"/>
          <p:cNvSpPr txBox="1"/>
          <p:nvPr>
            <p:ph idx="11" type="ftr"/>
          </p:nvPr>
        </p:nvSpPr>
        <p:spPr>
          <a:xfrm>
            <a:off x="2692397" y="5037663"/>
            <a:ext cx="5214635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7"/>
          <p:cNvSpPr txBox="1"/>
          <p:nvPr>
            <p:ph idx="12" type="sldNum"/>
          </p:nvPr>
        </p:nvSpPr>
        <p:spPr>
          <a:xfrm>
            <a:off x="8956900" y="5037663"/>
            <a:ext cx="55116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27" name="Google Shape;27;p37"/>
          <p:cNvCxnSpPr/>
          <p:nvPr/>
        </p:nvCxnSpPr>
        <p:spPr>
          <a:xfrm>
            <a:off x="2692399" y="3522131"/>
            <a:ext cx="681566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全景圖片 (含輔助字幕)">
  <p:cSld name="全景圖片 (含輔助字幕)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6"/>
          <p:cNvSpPr txBox="1"/>
          <p:nvPr>
            <p:ph type="title"/>
          </p:nvPr>
        </p:nvSpPr>
        <p:spPr>
          <a:xfrm>
            <a:off x="1295401" y="4815415"/>
            <a:ext cx="9609666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46"/>
          <p:cNvSpPr/>
          <p:nvPr>
            <p:ph idx="2" type="pic"/>
          </p:nvPr>
        </p:nvSpPr>
        <p:spPr>
          <a:xfrm>
            <a:off x="1041427" y="1041399"/>
            <a:ext cx="10105972" cy="3335869"/>
          </a:xfrm>
          <a:prstGeom prst="roundRect">
            <a:avLst>
              <a:gd fmla="val 0" name="adj"/>
            </a:avLst>
          </a:prstGeom>
          <a:noFill/>
          <a:ln cap="flat" cmpd="thickThin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8" name="Google Shape;88;p46"/>
          <p:cNvSpPr txBox="1"/>
          <p:nvPr>
            <p:ph idx="1" type="body"/>
          </p:nvPr>
        </p:nvSpPr>
        <p:spPr>
          <a:xfrm>
            <a:off x="1295401" y="5382153"/>
            <a:ext cx="960966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280"/>
              </a:spcBef>
              <a:spcAft>
                <a:spcPts val="0"/>
              </a:spcAft>
              <a:buSzPts val="1610"/>
              <a:buNone/>
              <a:defRPr sz="14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/>
        </p:txBody>
      </p:sp>
      <p:sp>
        <p:nvSpPr>
          <p:cNvPr id="89" name="Google Shape;89;p46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46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6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與輔助字幕">
  <p:cSld name="標題與輔助字幕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7"/>
          <p:cNvSpPr txBox="1"/>
          <p:nvPr>
            <p:ph type="title"/>
          </p:nvPr>
        </p:nvSpPr>
        <p:spPr>
          <a:xfrm>
            <a:off x="1303868" y="982132"/>
            <a:ext cx="9592732" cy="29548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47"/>
          <p:cNvSpPr txBox="1"/>
          <p:nvPr>
            <p:ph idx="1" type="body"/>
          </p:nvPr>
        </p:nvSpPr>
        <p:spPr>
          <a:xfrm>
            <a:off x="1303868" y="4343399"/>
            <a:ext cx="9592732" cy="153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5" name="Google Shape;95;p47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47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47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98" name="Google Shape;98;p47"/>
          <p:cNvCxnSpPr/>
          <p:nvPr/>
        </p:nvCxnSpPr>
        <p:spPr>
          <a:xfrm>
            <a:off x="1396169" y="4140199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 (含輔助字幕)">
  <p:cSld name="引述 (含輔助字幕)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8"/>
          <p:cNvSpPr txBox="1"/>
          <p:nvPr>
            <p:ph type="title"/>
          </p:nvPr>
        </p:nvSpPr>
        <p:spPr>
          <a:xfrm>
            <a:off x="1446213" y="982132"/>
            <a:ext cx="9296398" cy="23706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48"/>
          <p:cNvSpPr txBox="1"/>
          <p:nvPr>
            <p:ph idx="1" type="body"/>
          </p:nvPr>
        </p:nvSpPr>
        <p:spPr>
          <a:xfrm>
            <a:off x="1674812" y="3352800"/>
            <a:ext cx="8839202" cy="58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400"/>
              </a:spcBef>
              <a:spcAft>
                <a:spcPts val="0"/>
              </a:spcAft>
              <a:buSzPts val="2300"/>
              <a:buFont typeface="Arial"/>
              <a:buNone/>
              <a:defRPr sz="20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300"/>
              <a:buFont typeface="Arial"/>
              <a:buNone/>
              <a:defRPr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070"/>
              <a:buFont typeface="Arial"/>
              <a:buNone/>
              <a:defRPr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840"/>
              <a:buFont typeface="Arial"/>
              <a:buNone/>
              <a:defRPr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Font typeface="Arial"/>
              <a:buNone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102" name="Google Shape;102;p48"/>
          <p:cNvSpPr txBox="1"/>
          <p:nvPr>
            <p:ph idx="2" type="body"/>
          </p:nvPr>
        </p:nvSpPr>
        <p:spPr>
          <a:xfrm>
            <a:off x="1295401" y="4343399"/>
            <a:ext cx="9609666" cy="153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3" name="Google Shape;103;p48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48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48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6" name="Google Shape;106;p48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7" name="Google Shape;107;p48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cxnSp>
        <p:nvCxnSpPr>
          <p:cNvPr id="108" name="Google Shape;108;p48"/>
          <p:cNvCxnSpPr/>
          <p:nvPr/>
        </p:nvCxnSpPr>
        <p:spPr>
          <a:xfrm>
            <a:off x="1396169" y="4140199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名片">
  <p:cSld name="名片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9"/>
          <p:cNvSpPr txBox="1"/>
          <p:nvPr>
            <p:ph type="title"/>
          </p:nvPr>
        </p:nvSpPr>
        <p:spPr>
          <a:xfrm>
            <a:off x="1295402" y="3308581"/>
            <a:ext cx="9609668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rial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49"/>
          <p:cNvSpPr txBox="1"/>
          <p:nvPr>
            <p:ph idx="1" type="body"/>
          </p:nvPr>
        </p:nvSpPr>
        <p:spPr>
          <a:xfrm>
            <a:off x="1295401" y="4777381"/>
            <a:ext cx="9609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300"/>
              <a:buNone/>
              <a:defRPr sz="20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2" name="Google Shape;112;p49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9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9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引述名片">
  <p:cSld name="引述名片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0"/>
          <p:cNvSpPr txBox="1"/>
          <p:nvPr>
            <p:ph type="title"/>
          </p:nvPr>
        </p:nvSpPr>
        <p:spPr>
          <a:xfrm>
            <a:off x="1446213" y="982132"/>
            <a:ext cx="9296398" cy="22436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sz="3200" cap="none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0"/>
          <p:cNvSpPr txBox="1"/>
          <p:nvPr>
            <p:ph idx="1" type="body"/>
          </p:nvPr>
        </p:nvSpPr>
        <p:spPr>
          <a:xfrm>
            <a:off x="1295401" y="3639312"/>
            <a:ext cx="9609668" cy="8869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76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8" name="Google Shape;118;p50"/>
          <p:cNvSpPr txBox="1"/>
          <p:nvPr>
            <p:ph idx="2" type="body"/>
          </p:nvPr>
        </p:nvSpPr>
        <p:spPr>
          <a:xfrm>
            <a:off x="1295401" y="4529667"/>
            <a:ext cx="9609668" cy="1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07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50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50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50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2" name="Google Shape;122;p50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23" name="Google Shape;123;p50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cxnSp>
        <p:nvCxnSpPr>
          <p:cNvPr id="124" name="Google Shape;124;p50"/>
          <p:cNvCxnSpPr/>
          <p:nvPr/>
        </p:nvCxnSpPr>
        <p:spPr>
          <a:xfrm>
            <a:off x="1396169" y="3429000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是非題">
  <p:cSld name="是非題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1"/>
          <p:cNvSpPr txBox="1"/>
          <p:nvPr>
            <p:ph type="title"/>
          </p:nvPr>
        </p:nvSpPr>
        <p:spPr>
          <a:xfrm>
            <a:off x="1295401" y="982132"/>
            <a:ext cx="9609666" cy="22436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51"/>
          <p:cNvSpPr txBox="1"/>
          <p:nvPr>
            <p:ph idx="1" type="body"/>
          </p:nvPr>
        </p:nvSpPr>
        <p:spPr>
          <a:xfrm>
            <a:off x="1295401" y="3630168"/>
            <a:ext cx="9609668" cy="841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3220"/>
              <a:buNone/>
              <a:defRPr sz="2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8" name="Google Shape;128;p51"/>
          <p:cNvSpPr txBox="1"/>
          <p:nvPr>
            <p:ph idx="2" type="body"/>
          </p:nvPr>
        </p:nvSpPr>
        <p:spPr>
          <a:xfrm>
            <a:off x="1295400" y="4470399"/>
            <a:ext cx="9609670" cy="1405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60"/>
              </a:spcBef>
              <a:spcAft>
                <a:spcPts val="0"/>
              </a:spcAft>
              <a:buSzPts val="207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9" name="Google Shape;129;p51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51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51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32" name="Google Shape;132;p51"/>
          <p:cNvCxnSpPr/>
          <p:nvPr/>
        </p:nvCxnSpPr>
        <p:spPr>
          <a:xfrm>
            <a:off x="1396169" y="3429000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直排文字" type="vertTx">
  <p:cSld name="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2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52"/>
          <p:cNvSpPr txBox="1"/>
          <p:nvPr>
            <p:ph idx="1" type="body"/>
          </p:nvPr>
        </p:nvSpPr>
        <p:spPr>
          <a:xfrm rot="5400000">
            <a:off x="4436531" y="-584198"/>
            <a:ext cx="3318936" cy="96011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136" name="Google Shape;136;p52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52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52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39" name="Google Shape;139;p52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直排標題及文字" type="vertTitleAndTx">
  <p:cSld name="VERTICAL_TITLE_AND_VERTICAL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3"/>
          <p:cNvSpPr txBox="1"/>
          <p:nvPr>
            <p:ph type="title"/>
          </p:nvPr>
        </p:nvSpPr>
        <p:spPr>
          <a:xfrm rot="5400000">
            <a:off x="7497936" y="2483551"/>
            <a:ext cx="4893735" cy="18908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53"/>
          <p:cNvSpPr txBox="1"/>
          <p:nvPr>
            <p:ph idx="1" type="body"/>
          </p:nvPr>
        </p:nvSpPr>
        <p:spPr>
          <a:xfrm rot="5400000">
            <a:off x="2565043" y="-287514"/>
            <a:ext cx="4893734" cy="7433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143" name="Google Shape;143;p53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53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53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46" name="Google Shape;146;p53"/>
          <p:cNvCxnSpPr/>
          <p:nvPr/>
        </p:nvCxnSpPr>
        <p:spPr>
          <a:xfrm>
            <a:off x="8863890" y="990600"/>
            <a:ext cx="0" cy="487680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內容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38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" name="Google Shape;30;p38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  <a:defRPr>
                <a:latin typeface="DFKai-SB"/>
                <a:ea typeface="DFKai-SB"/>
                <a:cs typeface="DFKai-SB"/>
                <a:sym typeface="DFKai-SB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8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32" name="Google Shape;32;p38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38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8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9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9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480"/>
              </a:spcBef>
              <a:spcAft>
                <a:spcPts val="0"/>
              </a:spcAft>
              <a:buSzPts val="276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07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61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39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9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9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41" name="Google Shape;41;p39"/>
          <p:cNvCxnSpPr/>
          <p:nvPr/>
        </p:nvCxnSpPr>
        <p:spPr>
          <a:xfrm>
            <a:off x="2012723" y="3710585"/>
            <a:ext cx="8163380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0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0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0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兩個內容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Google Shape;47;p41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41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1"/>
          <p:cNvSpPr txBox="1"/>
          <p:nvPr>
            <p:ph idx="1" type="body"/>
          </p:nvPr>
        </p:nvSpPr>
        <p:spPr>
          <a:xfrm>
            <a:off x="1298448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50" name="Google Shape;50;p41"/>
          <p:cNvSpPr txBox="1"/>
          <p:nvPr>
            <p:ph idx="2" type="body"/>
          </p:nvPr>
        </p:nvSpPr>
        <p:spPr>
          <a:xfrm>
            <a:off x="6181344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51" name="Google Shape;51;p41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1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1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較" type="twoTxTwoObj">
  <p:cSld name="TWO_OBJECTS_WITH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2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2"/>
          <p:cNvSpPr txBox="1"/>
          <p:nvPr>
            <p:ph idx="1" type="body"/>
          </p:nvPr>
        </p:nvSpPr>
        <p:spPr>
          <a:xfrm>
            <a:off x="1295400" y="2658533"/>
            <a:ext cx="471830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72"/>
              </a:spcBef>
              <a:spcAft>
                <a:spcPts val="0"/>
              </a:spcAft>
              <a:buSzPts val="3220"/>
              <a:buNone/>
              <a:defRPr b="0" sz="28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3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07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840"/>
              <a:buNone/>
              <a:defRPr b="1" sz="1600"/>
            </a:lvl9pPr>
          </a:lstStyle>
          <a:p/>
        </p:txBody>
      </p:sp>
      <p:sp>
        <p:nvSpPr>
          <p:cNvPr id="57" name="Google Shape;57;p42"/>
          <p:cNvSpPr txBox="1"/>
          <p:nvPr>
            <p:ph idx="2" type="body"/>
          </p:nvPr>
        </p:nvSpPr>
        <p:spPr>
          <a:xfrm>
            <a:off x="1295400" y="3243262"/>
            <a:ext cx="4718304" cy="2632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58" name="Google Shape;58;p42"/>
          <p:cNvSpPr txBox="1"/>
          <p:nvPr>
            <p:ph idx="3" type="body"/>
          </p:nvPr>
        </p:nvSpPr>
        <p:spPr>
          <a:xfrm>
            <a:off x="6180670" y="2658533"/>
            <a:ext cx="471830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672"/>
              </a:spcBef>
              <a:spcAft>
                <a:spcPts val="0"/>
              </a:spcAft>
              <a:buSzPts val="3220"/>
              <a:buNone/>
              <a:defRPr b="0" sz="28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2300"/>
              <a:buNone/>
              <a:defRPr b="1" sz="20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2070"/>
              <a:buNone/>
              <a:defRPr b="1" sz="18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840"/>
              <a:buNone/>
              <a:defRPr b="1" sz="16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840"/>
              <a:buNone/>
              <a:defRPr b="1" sz="1600"/>
            </a:lvl9pPr>
          </a:lstStyle>
          <a:p/>
        </p:txBody>
      </p:sp>
      <p:sp>
        <p:nvSpPr>
          <p:cNvPr id="59" name="Google Shape;59;p42"/>
          <p:cNvSpPr txBox="1"/>
          <p:nvPr>
            <p:ph idx="4" type="body"/>
          </p:nvPr>
        </p:nvSpPr>
        <p:spPr>
          <a:xfrm>
            <a:off x="6180670" y="3243262"/>
            <a:ext cx="4718304" cy="26326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60" name="Google Shape;60;p42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2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2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63" name="Google Shape;63;p42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只有標題" type="titleOnly">
  <p:cSld name="TITLE_ONL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3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3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3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43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69" name="Google Shape;69;p43"/>
          <p:cNvCxnSpPr/>
          <p:nvPr/>
        </p:nvCxnSpPr>
        <p:spPr>
          <a:xfrm>
            <a:off x="1396169" y="2421466"/>
            <a:ext cx="94072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內容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4"/>
          <p:cNvSpPr txBox="1"/>
          <p:nvPr>
            <p:ph type="title"/>
          </p:nvPr>
        </p:nvSpPr>
        <p:spPr>
          <a:xfrm>
            <a:off x="1293811" y="1388534"/>
            <a:ext cx="371845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4"/>
          <p:cNvSpPr txBox="1"/>
          <p:nvPr>
            <p:ph idx="1" type="body"/>
          </p:nvPr>
        </p:nvSpPr>
        <p:spPr>
          <a:xfrm>
            <a:off x="5418668" y="982131"/>
            <a:ext cx="5469466" cy="48937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60045" lvl="0" marL="457200" algn="l">
              <a:spcBef>
                <a:spcPts val="360"/>
              </a:spcBef>
              <a:spcAft>
                <a:spcPts val="0"/>
              </a:spcAft>
              <a:buSzPts val="2070"/>
              <a:buChar char="•"/>
              <a:defRPr/>
            </a:lvl1pPr>
            <a:lvl2pPr indent="-360044" lvl="1" marL="914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2pPr>
            <a:lvl3pPr indent="-360044" lvl="2" marL="1371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3pPr>
            <a:lvl4pPr indent="-360044" lvl="3" marL="18288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4pPr>
            <a:lvl5pPr indent="-360045" lvl="4" marL="22860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5pPr>
            <a:lvl6pPr indent="-360045" lvl="5" marL="27432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6pPr>
            <a:lvl7pPr indent="-360045" lvl="6" marL="32004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7pPr>
            <a:lvl8pPr indent="-360045" lvl="7" marL="3657600" algn="l">
              <a:spcBef>
                <a:spcPts val="600"/>
              </a:spcBef>
              <a:spcAft>
                <a:spcPts val="0"/>
              </a:spcAft>
              <a:buSzPts val="2070"/>
              <a:buChar char="•"/>
              <a:defRPr/>
            </a:lvl8pPr>
            <a:lvl9pPr indent="-360045" lvl="8" marL="4114800" algn="l">
              <a:spcBef>
                <a:spcPts val="600"/>
              </a:spcBef>
              <a:spcAft>
                <a:spcPts val="600"/>
              </a:spcAft>
              <a:buSzPts val="2070"/>
              <a:buChar char="•"/>
              <a:defRPr/>
            </a:lvl9pPr>
          </a:lstStyle>
          <a:p/>
        </p:txBody>
      </p:sp>
      <p:sp>
        <p:nvSpPr>
          <p:cNvPr id="73" name="Google Shape;73;p44"/>
          <p:cNvSpPr txBox="1"/>
          <p:nvPr>
            <p:ph idx="2" type="body"/>
          </p:nvPr>
        </p:nvSpPr>
        <p:spPr>
          <a:xfrm>
            <a:off x="1293811" y="3031065"/>
            <a:ext cx="3718455" cy="24384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20"/>
              </a:spcBef>
              <a:spcAft>
                <a:spcPts val="0"/>
              </a:spcAft>
              <a:buSzPts val="1840"/>
              <a:buNone/>
              <a:defRPr sz="16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/>
        </p:txBody>
      </p:sp>
      <p:sp>
        <p:nvSpPr>
          <p:cNvPr id="74" name="Google Shape;74;p44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44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77" name="Google Shape;77;p44"/>
          <p:cNvCxnSpPr/>
          <p:nvPr/>
        </p:nvCxnSpPr>
        <p:spPr>
          <a:xfrm>
            <a:off x="1396169" y="2912533"/>
            <a:ext cx="3514498" cy="0"/>
          </a:xfrm>
          <a:prstGeom prst="straightConnector1">
            <a:avLst/>
          </a:prstGeom>
          <a:noFill/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含輔助字幕的圖片" type="picTx">
  <p:cSld name="PICTURE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5"/>
          <p:cNvSpPr txBox="1"/>
          <p:nvPr>
            <p:ph type="title"/>
          </p:nvPr>
        </p:nvSpPr>
        <p:spPr>
          <a:xfrm>
            <a:off x="1295399" y="1883832"/>
            <a:ext cx="6241816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rial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5"/>
          <p:cNvSpPr/>
          <p:nvPr>
            <p:ph idx="2" type="pic"/>
          </p:nvPr>
        </p:nvSpPr>
        <p:spPr>
          <a:xfrm>
            <a:off x="8094831" y="1041400"/>
            <a:ext cx="3063347" cy="4775200"/>
          </a:xfrm>
          <a:prstGeom prst="roundRect">
            <a:avLst>
              <a:gd fmla="val 0" name="adj"/>
            </a:avLst>
          </a:prstGeom>
          <a:noFill/>
          <a:ln cap="flat" cmpd="thickThin" w="5715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81" name="Google Shape;81;p45"/>
          <p:cNvSpPr txBox="1"/>
          <p:nvPr>
            <p:ph idx="1" type="body"/>
          </p:nvPr>
        </p:nvSpPr>
        <p:spPr>
          <a:xfrm>
            <a:off x="1295399" y="3255432"/>
            <a:ext cx="6241816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070"/>
              <a:buNone/>
              <a:defRPr sz="1800"/>
            </a:lvl1pPr>
            <a:lvl2pPr indent="-228600" lvl="1" marL="914400" algn="l">
              <a:spcBef>
                <a:spcPts val="600"/>
              </a:spcBef>
              <a:spcAft>
                <a:spcPts val="0"/>
              </a:spcAft>
              <a:buSzPts val="1380"/>
              <a:buNone/>
              <a:defRPr sz="1200"/>
            </a:lvl2pPr>
            <a:lvl3pPr indent="-228600" lvl="2" marL="1371600" algn="l">
              <a:spcBef>
                <a:spcPts val="600"/>
              </a:spcBef>
              <a:spcAft>
                <a:spcPts val="0"/>
              </a:spcAft>
              <a:buSzPts val="1150"/>
              <a:buNone/>
              <a:defRPr sz="1000"/>
            </a:lvl3pPr>
            <a:lvl4pPr indent="-228600" lvl="3" marL="18288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4pPr>
            <a:lvl5pPr indent="-228600" lvl="4" marL="22860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5pPr>
            <a:lvl6pPr indent="-228600" lvl="5" marL="27432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6pPr>
            <a:lvl7pPr indent="-228600" lvl="6" marL="32004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7pPr>
            <a:lvl8pPr indent="-228600" lvl="7" marL="3657600" algn="l">
              <a:spcBef>
                <a:spcPts val="600"/>
              </a:spcBef>
              <a:spcAft>
                <a:spcPts val="0"/>
              </a:spcAft>
              <a:buSzPts val="1035"/>
              <a:buNone/>
              <a:defRPr sz="900"/>
            </a:lvl8pPr>
            <a:lvl9pPr indent="-228600" lvl="8" marL="4114800" algn="l">
              <a:spcBef>
                <a:spcPts val="600"/>
              </a:spcBef>
              <a:spcAft>
                <a:spcPts val="600"/>
              </a:spcAft>
              <a:buSzPts val="1035"/>
              <a:buNone/>
              <a:defRPr sz="900"/>
            </a:lvl9pPr>
          </a:lstStyle>
          <a:p/>
        </p:txBody>
      </p:sp>
      <p:sp>
        <p:nvSpPr>
          <p:cNvPr id="82" name="Google Shape;82;p45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5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45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jpg"/><Relationship Id="rId2" Type="http://schemas.openxmlformats.org/officeDocument/2006/relationships/image" Target="../media/image6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6.xml"/><Relationship Id="rId6" Type="http://schemas.openxmlformats.org/officeDocument/2006/relationships/slideLayout" Target="../slideLayouts/slideLayout3.xml"/><Relationship Id="rId18" Type="http://schemas.openxmlformats.org/officeDocument/2006/relationships/slideLayout" Target="../slideLayouts/slideLayout15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3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descr="HD-PanelContent.png" id="7" name="Google Shape;7;p36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0"/>
              <a:ext cx="12188825" cy="68562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8;p36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cap="flat" cmpd="sng" w="15875">
              <a:solidFill>
                <a:schemeClr val="accen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HDRibbonContent-UniformTrim.png" id="9" name="Google Shape;9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DRibbonContent-UniformTrim.png" id="10" name="Google Shape;10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" name="Google Shape;11;p36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  <a:defRPr b="0" i="0" sz="4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36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386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  <a:defRPr b="0" i="0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300"/>
              <a:buFont typeface="Arial"/>
              <a:buChar char="•"/>
              <a:defRPr b="0" i="0" sz="20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0044" lvl="2" marL="1371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07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5439" lvl="3" marL="18288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4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835" lvl="4" marL="22860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835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835" lvl="6" marL="32004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834" lvl="7" marL="36576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1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834" lvl="8" marL="4114800" marR="0" rtl="0" algn="l"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610"/>
              <a:buFont typeface="Arial"/>
              <a:buChar char="•"/>
              <a:defRPr b="0" i="0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6"/>
          <p:cNvSpPr txBox="1"/>
          <p:nvPr>
            <p:ph idx="10" type="dt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6"/>
          <p:cNvSpPr txBox="1"/>
          <p:nvPr>
            <p:ph idx="11" type="ftr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6"/>
          <p:cNvSpPr txBox="1"/>
          <p:nvPr>
            <p:ph idx="12" type="sldNum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10.png"/><Relationship Id="rId5" Type="http://schemas.openxmlformats.org/officeDocument/2006/relationships/image" Target="../media/image18.png"/><Relationship Id="rId6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jpg"/><Relationship Id="rId4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Relationship Id="rId4" Type="http://schemas.openxmlformats.org/officeDocument/2006/relationships/image" Target="../media/image2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5" Type="http://schemas.openxmlformats.org/officeDocument/2006/relationships/image" Target="../media/image3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jpg"/><Relationship Id="rId4" Type="http://schemas.openxmlformats.org/officeDocument/2006/relationships/image" Target="../media/image21.jpg"/><Relationship Id="rId5" Type="http://schemas.openxmlformats.org/officeDocument/2006/relationships/image" Target="../media/image3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jpg"/><Relationship Id="rId4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8.jpg"/><Relationship Id="rId4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jpg"/><Relationship Id="rId4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6.jpg"/><Relationship Id="rId4" Type="http://schemas.openxmlformats.org/officeDocument/2006/relationships/image" Target="../media/image3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"/>
          <p:cNvSpPr txBox="1"/>
          <p:nvPr>
            <p:ph type="ctrTitle"/>
          </p:nvPr>
        </p:nvSpPr>
        <p:spPr>
          <a:xfrm>
            <a:off x="2692398" y="1871131"/>
            <a:ext cx="6815669" cy="15155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番</a:t>
            </a:r>
            <a:r>
              <a:rPr lang="zh-TW">
                <a:latin typeface="DFKai-SB"/>
                <a:ea typeface="DFKai-SB"/>
                <a:cs typeface="DFKai-SB"/>
                <a:sym typeface="DFKai-SB"/>
              </a:rPr>
              <a:t>茄鐘</a:t>
            </a:r>
            <a:endParaRPr/>
          </a:p>
        </p:txBody>
      </p:sp>
      <p:sp>
        <p:nvSpPr>
          <p:cNvPr id="152" name="Google Shape;152;p1"/>
          <p:cNvSpPr txBox="1"/>
          <p:nvPr>
            <p:ph idx="1" type="subTitle"/>
          </p:nvPr>
        </p:nvSpPr>
        <p:spPr>
          <a:xfrm>
            <a:off x="2692398" y="3657597"/>
            <a:ext cx="6815669" cy="16526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115000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指導教授:康贊清</a:t>
            </a:r>
            <a:endParaRPr/>
          </a:p>
          <a:p>
            <a:pPr indent="0" lvl="0" marL="0" rtl="0" algn="ctr">
              <a:spcBef>
                <a:spcPts val="925"/>
              </a:spcBef>
              <a:spcAft>
                <a:spcPts val="0"/>
              </a:spcAft>
              <a:buSzPct val="115000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組長:蔡欣凱		學號:</a:t>
            </a:r>
            <a:r>
              <a:rPr lang="zh-TW"/>
              <a:t>410918720</a:t>
            </a:r>
            <a:endParaRPr/>
          </a:p>
          <a:p>
            <a:pPr indent="0" lvl="0" marL="0" rtl="0" algn="ctr">
              <a:spcBef>
                <a:spcPts val="925"/>
              </a:spcBef>
              <a:spcAft>
                <a:spcPts val="0"/>
              </a:spcAft>
              <a:buSzPct val="115000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組員:李紹邦		學號:</a:t>
            </a:r>
            <a:r>
              <a:rPr lang="zh-TW"/>
              <a:t>410918762</a:t>
            </a:r>
            <a:endParaRPr/>
          </a:p>
          <a:p>
            <a:pPr indent="0" lvl="0" marL="0" rtl="0" algn="ctr">
              <a:spcBef>
                <a:spcPts val="925"/>
              </a:spcBef>
              <a:spcAft>
                <a:spcPts val="0"/>
              </a:spcAft>
              <a:buSzPct val="115000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組員:蘇彥誠		學號:</a:t>
            </a:r>
            <a:r>
              <a:rPr lang="zh-TW"/>
              <a:t>410918885</a:t>
            </a:r>
            <a:endParaRPr/>
          </a:p>
          <a:p>
            <a:pPr indent="0" lvl="0" marL="0" rtl="0" algn="ctr">
              <a:spcBef>
                <a:spcPts val="925"/>
              </a:spcBef>
              <a:spcAft>
                <a:spcPts val="0"/>
              </a:spcAft>
              <a:buSzPct val="115000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組員:高瑞均		學號:</a:t>
            </a:r>
            <a:r>
              <a:rPr lang="zh-TW"/>
              <a:t>410954310</a:t>
            </a:r>
            <a:endParaRPr/>
          </a:p>
          <a:p>
            <a:pPr indent="0" lvl="0" marL="0" rtl="0" algn="ctr">
              <a:spcBef>
                <a:spcPts val="925"/>
              </a:spcBef>
              <a:spcAft>
                <a:spcPts val="0"/>
              </a:spcAft>
              <a:buSzPct val="115000"/>
              <a:buNone/>
            </a:pPr>
            <a:r>
              <a:t/>
            </a:r>
            <a:endParaRPr>
              <a:latin typeface="DFKai-SB"/>
              <a:ea typeface="DFKai-SB"/>
              <a:cs typeface="DFKai-SB"/>
              <a:sym typeface="DFKai-SB"/>
            </a:endParaRPr>
          </a:p>
        </p:txBody>
      </p:sp>
      <p:pic>
        <p:nvPicPr>
          <p:cNvPr id="153" name="Google Shape;153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71825" y="1639950"/>
            <a:ext cx="1236238" cy="174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0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系統功能</a:t>
            </a:r>
            <a:endParaRPr/>
          </a:p>
        </p:txBody>
      </p:sp>
      <p:sp>
        <p:nvSpPr>
          <p:cNvPr id="255" name="Google Shape;255;p10"/>
          <p:cNvSpPr txBox="1"/>
          <p:nvPr>
            <p:ph idx="1" type="body"/>
          </p:nvPr>
        </p:nvSpPr>
        <p:spPr>
          <a:xfrm>
            <a:off x="1295401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番茄鐘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倒數計時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可自訂時間及該時段從事的活動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畫面鎖定，提升專注度</a:t>
            </a:r>
            <a:endParaRPr/>
          </a:p>
          <a:p>
            <a:pPr indent="-110490" lvl="0" marL="285750" rtl="0" algn="l">
              <a:spcBef>
                <a:spcPts val="108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256" name="Google Shape;256;p10"/>
          <p:cNvSpPr txBox="1"/>
          <p:nvPr/>
        </p:nvSpPr>
        <p:spPr>
          <a:xfrm>
            <a:off x="6096000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音樂庫</a:t>
            </a:r>
            <a:endParaRPr/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選擇音樂類型</a:t>
            </a:r>
            <a:endParaRPr/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音樂商店 - 試聽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系統功能</a:t>
            </a:r>
            <a:endParaRPr/>
          </a:p>
        </p:txBody>
      </p:sp>
      <p:sp>
        <p:nvSpPr>
          <p:cNvPr id="262" name="Google Shape;262;p11"/>
          <p:cNvSpPr txBox="1"/>
          <p:nvPr>
            <p:ph idx="1" type="body"/>
          </p:nvPr>
        </p:nvSpPr>
        <p:spPr>
          <a:xfrm>
            <a:off x="1295401" y="2556932"/>
            <a:ext cx="48006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小樹養成遊戲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透過培養小樹獲取果實，</a:t>
            </a:r>
            <a:endParaRPr sz="2200">
              <a:latin typeface="DFKai-SB"/>
              <a:ea typeface="DFKai-SB"/>
              <a:cs typeface="DFKai-SB"/>
              <a:sym typeface="DFKai-SB"/>
            </a:endParaRPr>
          </a:p>
          <a:p>
            <a:pPr indent="0" lvl="1" marL="457200" rtl="0" algn="l">
              <a:spcBef>
                <a:spcPts val="1040"/>
              </a:spcBef>
              <a:spcAft>
                <a:spcPts val="0"/>
              </a:spcAft>
              <a:buSzPts val="2530"/>
              <a:buNone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  提升使用者的成就感，果</a:t>
            </a:r>
            <a:endParaRPr sz="2200">
              <a:latin typeface="DFKai-SB"/>
              <a:ea typeface="DFKai-SB"/>
              <a:cs typeface="DFKai-SB"/>
              <a:sym typeface="DFKai-SB"/>
            </a:endParaRPr>
          </a:p>
          <a:p>
            <a:pPr indent="0" lvl="1" marL="457200" rtl="0" algn="l">
              <a:spcBef>
                <a:spcPts val="1040"/>
              </a:spcBef>
              <a:spcAft>
                <a:spcPts val="0"/>
              </a:spcAft>
              <a:buSzPts val="2530"/>
              <a:buNone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  實可用於解鎖音樂。</a:t>
            </a:r>
            <a:endParaRPr/>
          </a:p>
        </p:txBody>
      </p:sp>
      <p:sp>
        <p:nvSpPr>
          <p:cNvPr id="263" name="Google Shape;263;p11"/>
          <p:cNvSpPr txBox="1"/>
          <p:nvPr/>
        </p:nvSpPr>
        <p:spPr>
          <a:xfrm>
            <a:off x="6096000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過往紀錄</a:t>
            </a:r>
            <a:endParaRPr/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使用直方圖顯示</a:t>
            </a:r>
            <a:endParaRPr/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可選擇顯示分類(單週、單月、</a:t>
            </a:r>
            <a:endParaRPr b="0" i="0" sz="22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0" lvl="1" marL="45720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None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  整年)</a:t>
            </a:r>
            <a:endParaRPr b="0" i="0" sz="22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264" name="Google Shape;264;p11"/>
          <p:cNvSpPr/>
          <p:nvPr/>
        </p:nvSpPr>
        <p:spPr>
          <a:xfrm>
            <a:off x="1066801" y="5099956"/>
            <a:ext cx="1616400" cy="5388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完成蕃茄鐘 +</a:t>
            </a:r>
            <a:r>
              <a:rPr lang="zh-TW" sz="1800">
                <a:solidFill>
                  <a:schemeClr val="lt1"/>
                </a:solidFill>
              </a:rPr>
              <a:t>1</a:t>
            </a: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水滴</a:t>
            </a:r>
            <a:endParaRPr/>
          </a:p>
        </p:txBody>
      </p:sp>
      <p:sp>
        <p:nvSpPr>
          <p:cNvPr id="265" name="Google Shape;265;p11"/>
          <p:cNvSpPr/>
          <p:nvPr/>
        </p:nvSpPr>
        <p:spPr>
          <a:xfrm>
            <a:off x="3192235" y="5099956"/>
            <a:ext cx="1616400" cy="5388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兌換種子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-5水滴</a:t>
            </a:r>
            <a:endParaRPr/>
          </a:p>
        </p:txBody>
      </p:sp>
      <p:sp>
        <p:nvSpPr>
          <p:cNvPr id="266" name="Google Shape;266;p11"/>
          <p:cNvSpPr/>
          <p:nvPr/>
        </p:nvSpPr>
        <p:spPr>
          <a:xfrm>
            <a:off x="5317670" y="5099956"/>
            <a:ext cx="1616400" cy="5388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澆水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-1水滴</a:t>
            </a:r>
            <a:endParaRPr/>
          </a:p>
        </p:txBody>
      </p:sp>
      <p:sp>
        <p:nvSpPr>
          <p:cNvPr id="267" name="Google Shape;267;p11"/>
          <p:cNvSpPr/>
          <p:nvPr/>
        </p:nvSpPr>
        <p:spPr>
          <a:xfrm>
            <a:off x="7365544" y="5099954"/>
            <a:ext cx="1616400" cy="5388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收成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+</a:t>
            </a:r>
            <a:r>
              <a:rPr lang="zh-TW" sz="1800">
                <a:solidFill>
                  <a:schemeClr val="lt1"/>
                </a:solidFill>
              </a:rPr>
              <a:t>n</a:t>
            </a: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果實</a:t>
            </a:r>
            <a:endParaRPr/>
          </a:p>
        </p:txBody>
      </p:sp>
      <p:sp>
        <p:nvSpPr>
          <p:cNvPr id="268" name="Google Shape;268;p11"/>
          <p:cNvSpPr/>
          <p:nvPr/>
        </p:nvSpPr>
        <p:spPr>
          <a:xfrm>
            <a:off x="9490978" y="5099953"/>
            <a:ext cx="1616400" cy="5388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兌換歌曲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-5果實</a:t>
            </a:r>
            <a:endParaRPr/>
          </a:p>
        </p:txBody>
      </p:sp>
      <p:sp>
        <p:nvSpPr>
          <p:cNvPr id="269" name="Google Shape;269;p11"/>
          <p:cNvSpPr/>
          <p:nvPr/>
        </p:nvSpPr>
        <p:spPr>
          <a:xfrm>
            <a:off x="2845935" y="5304058"/>
            <a:ext cx="212400" cy="1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1"/>
          <p:cNvSpPr/>
          <p:nvPr/>
        </p:nvSpPr>
        <p:spPr>
          <a:xfrm>
            <a:off x="5010147" y="5304059"/>
            <a:ext cx="212400" cy="1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1"/>
          <p:cNvSpPr/>
          <p:nvPr/>
        </p:nvSpPr>
        <p:spPr>
          <a:xfrm>
            <a:off x="7068907" y="5304059"/>
            <a:ext cx="212400" cy="1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11"/>
          <p:cNvSpPr/>
          <p:nvPr/>
        </p:nvSpPr>
        <p:spPr>
          <a:xfrm>
            <a:off x="9130389" y="5304059"/>
            <a:ext cx="212400" cy="13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5875">
            <a:solidFill>
              <a:srgbClr val="37401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6742375" y="5715025"/>
            <a:ext cx="28941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TW" sz="1800">
                <a:solidFill>
                  <a:schemeClr val="dk1"/>
                </a:solidFill>
              </a:rPr>
              <a:t>(依小樹稀有程度)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74" name="Google Shape;274;p11"/>
          <p:cNvSpPr txBox="1"/>
          <p:nvPr/>
        </p:nvSpPr>
        <p:spPr>
          <a:xfrm>
            <a:off x="501300" y="4595975"/>
            <a:ext cx="21819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zh-TW" sz="1800">
                <a:solidFill>
                  <a:schemeClr val="dk1"/>
                </a:solidFill>
              </a:rPr>
              <a:t>獎勵機制: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系統功能</a:t>
            </a:r>
            <a:endParaRPr/>
          </a:p>
        </p:txBody>
      </p:sp>
      <p:sp>
        <p:nvSpPr>
          <p:cNvPr id="280" name="Google Shape;280;p12"/>
          <p:cNvSpPr txBox="1"/>
          <p:nvPr>
            <p:ph idx="1" type="body"/>
          </p:nvPr>
        </p:nvSpPr>
        <p:spPr>
          <a:xfrm>
            <a:off x="1295401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登入方式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訪客登入-默認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Google</a:t>
            </a: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登入</a:t>
            </a:r>
            <a:endParaRPr/>
          </a:p>
        </p:txBody>
      </p:sp>
      <p:sp>
        <p:nvSpPr>
          <p:cNvPr id="281" name="Google Shape;281;p12"/>
          <p:cNvSpPr txBox="1"/>
          <p:nvPr/>
        </p:nvSpPr>
        <p:spPr>
          <a:xfrm>
            <a:off x="6096000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GPT</a:t>
            </a:r>
            <a:r>
              <a:rPr lang="zh-TW" sz="2600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蕃</a:t>
            </a: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茄鐘助手</a:t>
            </a:r>
            <a:endParaRPr/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根據使用者偏好習慣，為使用者建議最佳的番茄鐘設置</a:t>
            </a:r>
            <a:endParaRPr b="0" i="0" sz="22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使用提詞來實作，針對使用者的番茄鐘，提出使用建議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3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系統功能</a:t>
            </a:r>
            <a:endParaRPr/>
          </a:p>
        </p:txBody>
      </p:sp>
      <p:sp>
        <p:nvSpPr>
          <p:cNvPr id="287" name="Google Shape;287;p13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雲端資料庫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使用firebase的雲端數據庫進行資料保存</a:t>
            </a:r>
            <a:endParaRPr sz="2200">
              <a:latin typeface="DFKai-SB"/>
              <a:ea typeface="DFKai-SB"/>
              <a:cs typeface="DFKai-SB"/>
              <a:sym typeface="DFKai-SB"/>
            </a:endParaRPr>
          </a:p>
          <a:p>
            <a:pPr indent="0" lvl="0" marL="285750" rtl="0" algn="l">
              <a:spcBef>
                <a:spcPts val="11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0657" y="4446050"/>
            <a:ext cx="4225943" cy="130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4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資料庫結構</a:t>
            </a:r>
            <a:endParaRPr/>
          </a:p>
        </p:txBody>
      </p:sp>
      <p:sp>
        <p:nvSpPr>
          <p:cNvPr id="294" name="Google Shape;294;p14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5"/>
          <p:cNvSpPr txBox="1"/>
          <p:nvPr>
            <p:ph type="title"/>
          </p:nvPr>
        </p:nvSpPr>
        <p:spPr>
          <a:xfrm>
            <a:off x="1295402" y="837657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資料庫結構</a:t>
            </a:r>
            <a:endParaRPr/>
          </a:p>
        </p:txBody>
      </p:sp>
      <p:pic>
        <p:nvPicPr>
          <p:cNvPr id="300" name="Google Shape;3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825" y="1975275"/>
            <a:ext cx="7418375" cy="438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6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資料庫結構</a:t>
            </a:r>
            <a:endParaRPr/>
          </a:p>
        </p:txBody>
      </p:sp>
      <p:pic>
        <p:nvPicPr>
          <p:cNvPr id="306" name="Google Shape;30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7583" y="3875298"/>
            <a:ext cx="3153215" cy="8287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27092" y="4679727"/>
            <a:ext cx="2334206" cy="462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6"/>
          <p:cNvPicPr preferRelativeResize="0"/>
          <p:nvPr>
            <p:ph idx="1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131989" y="3875298"/>
            <a:ext cx="5724179" cy="2071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520903" y="933982"/>
            <a:ext cx="4429743" cy="2591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預期成果畫面</a:t>
            </a:r>
            <a:endParaRPr/>
          </a:p>
        </p:txBody>
      </p:sp>
      <p:sp>
        <p:nvSpPr>
          <p:cNvPr id="315" name="Google Shape;315;p17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8"/>
          <p:cNvSpPr txBox="1"/>
          <p:nvPr>
            <p:ph idx="1" type="body"/>
          </p:nvPr>
        </p:nvSpPr>
        <p:spPr>
          <a:xfrm>
            <a:off x="3331571" y="867747"/>
            <a:ext cx="3453881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760"/>
              <a:buChar char="•"/>
            </a:pPr>
            <a:r>
              <a:rPr lang="zh-TW"/>
              <a:t>主畫面</a:t>
            </a:r>
            <a:endParaRPr/>
          </a:p>
        </p:txBody>
      </p:sp>
      <p:pic>
        <p:nvPicPr>
          <p:cNvPr id="321" name="Google Shape;321;p18"/>
          <p:cNvPicPr preferRelativeResize="0"/>
          <p:nvPr/>
        </p:nvPicPr>
        <p:blipFill rotWithShape="1">
          <a:blip r:embed="rId3">
            <a:alphaModFix/>
          </a:blip>
          <a:srcRect b="41629" l="4470" r="60892" t="1088"/>
          <a:stretch/>
        </p:blipFill>
        <p:spPr>
          <a:xfrm>
            <a:off x="2994873" y="1537134"/>
            <a:ext cx="2206302" cy="4703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18"/>
          <p:cNvPicPr preferRelativeResize="0"/>
          <p:nvPr/>
        </p:nvPicPr>
        <p:blipFill rotWithShape="1">
          <a:blip r:embed="rId4">
            <a:alphaModFix/>
          </a:blip>
          <a:srcRect b="5482" l="2786" r="47656" t="3279"/>
          <a:stretch/>
        </p:blipFill>
        <p:spPr>
          <a:xfrm>
            <a:off x="5889069" y="1537134"/>
            <a:ext cx="2491532" cy="4679912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18"/>
          <p:cNvSpPr txBox="1"/>
          <p:nvPr/>
        </p:nvSpPr>
        <p:spPr>
          <a:xfrm>
            <a:off x="6281258" y="867747"/>
            <a:ext cx="3297285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</a:pPr>
            <a:r>
              <a:rPr b="0" i="0" lang="zh-TW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小樹培養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 txBox="1"/>
          <p:nvPr>
            <p:ph idx="1" type="body"/>
          </p:nvPr>
        </p:nvSpPr>
        <p:spPr>
          <a:xfrm>
            <a:off x="3416338" y="867747"/>
            <a:ext cx="2616204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760"/>
              <a:buChar char="•"/>
            </a:pPr>
            <a:r>
              <a:rPr lang="zh-TW"/>
              <a:t>時間記錄</a:t>
            </a:r>
            <a:endParaRPr/>
          </a:p>
        </p:txBody>
      </p:sp>
      <p:sp>
        <p:nvSpPr>
          <p:cNvPr id="329" name="Google Shape;329;p19"/>
          <p:cNvSpPr txBox="1"/>
          <p:nvPr/>
        </p:nvSpPr>
        <p:spPr>
          <a:xfrm>
            <a:off x="6518863" y="867746"/>
            <a:ext cx="3227709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</a:pPr>
            <a:r>
              <a:rPr b="0" i="0" lang="zh-TW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音樂庫</a:t>
            </a:r>
            <a:endParaRPr/>
          </a:p>
        </p:txBody>
      </p:sp>
      <p:pic>
        <p:nvPicPr>
          <p:cNvPr id="330" name="Google Shape;330;p19"/>
          <p:cNvPicPr preferRelativeResize="0"/>
          <p:nvPr/>
        </p:nvPicPr>
        <p:blipFill rotWithShape="1">
          <a:blip r:embed="rId3">
            <a:alphaModFix/>
          </a:blip>
          <a:srcRect b="21725" l="1008" r="70238" t="0"/>
          <a:stretch/>
        </p:blipFill>
        <p:spPr>
          <a:xfrm>
            <a:off x="2930017" y="1740305"/>
            <a:ext cx="2447567" cy="449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65922" y="1736179"/>
            <a:ext cx="2841310" cy="449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目錄</a:t>
            </a:r>
            <a:endParaRPr/>
          </a:p>
        </p:txBody>
      </p:sp>
      <p:sp>
        <p:nvSpPr>
          <p:cNvPr id="159" name="Google Shape;159;p2"/>
          <p:cNvSpPr txBox="1"/>
          <p:nvPr>
            <p:ph idx="1" type="body"/>
          </p:nvPr>
        </p:nvSpPr>
        <p:spPr>
          <a:xfrm>
            <a:off x="1295401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前言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系統架構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系統特色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系統功能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資料庫結構 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預期成果畫面</a:t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  <a:p>
            <a:pPr indent="-95885" lvl="0" marL="285750" rtl="0" algn="l">
              <a:spcBef>
                <a:spcPts val="1120"/>
              </a:spcBef>
              <a:spcAft>
                <a:spcPts val="0"/>
              </a:spcAft>
              <a:buSzPts val="2990"/>
              <a:buNone/>
            </a:pPr>
            <a:r>
              <a:t/>
            </a:r>
            <a:endParaRPr sz="2600">
              <a:latin typeface="DFKai-SB"/>
              <a:ea typeface="DFKai-SB"/>
              <a:cs typeface="DFKai-SB"/>
              <a:sym typeface="DFKai-SB"/>
            </a:endParaRPr>
          </a:p>
        </p:txBody>
      </p:sp>
      <p:sp>
        <p:nvSpPr>
          <p:cNvPr id="160" name="Google Shape;160;p2"/>
          <p:cNvSpPr txBox="1"/>
          <p:nvPr/>
        </p:nvSpPr>
        <p:spPr>
          <a:xfrm>
            <a:off x="6012025" y="2557276"/>
            <a:ext cx="515438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使用對象</a:t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使用環境</a:t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繪畫工具</a:t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甘特圖</a:t>
            </a:r>
            <a:endParaRPr sz="2600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lang="zh-TW" sz="2600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遇到困難與處理方式</a:t>
            </a: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 </a:t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DFKai-SB"/>
                <a:ea typeface="DFKai-SB"/>
                <a:cs typeface="DFKai-SB"/>
                <a:sym typeface="DFKai-SB"/>
              </a:rPr>
              <a:t>目前成果畫面</a:t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  <a:p>
            <a:pPr indent="-95885" lvl="0" marL="285750" marR="0" rtl="0" algn="l">
              <a:spcBef>
                <a:spcPts val="112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262626"/>
              </a:solidFill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0"/>
          <p:cNvSpPr txBox="1"/>
          <p:nvPr>
            <p:ph idx="1" type="body"/>
          </p:nvPr>
        </p:nvSpPr>
        <p:spPr>
          <a:xfrm>
            <a:off x="3407948" y="867746"/>
            <a:ext cx="2616204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760"/>
              <a:buChar char="•"/>
            </a:pPr>
            <a:r>
              <a:rPr lang="zh-TW"/>
              <a:t>登入/設定</a:t>
            </a:r>
            <a:endParaRPr/>
          </a:p>
        </p:txBody>
      </p:sp>
      <p:sp>
        <p:nvSpPr>
          <p:cNvPr id="337" name="Google Shape;337;p20"/>
          <p:cNvSpPr txBox="1"/>
          <p:nvPr/>
        </p:nvSpPr>
        <p:spPr>
          <a:xfrm>
            <a:off x="6303198" y="867745"/>
            <a:ext cx="1868777" cy="50081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</a:pPr>
            <a:r>
              <a:rPr b="0" i="0" lang="zh-TW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GPT助手</a:t>
            </a:r>
            <a:endParaRPr/>
          </a:p>
        </p:txBody>
      </p:sp>
      <p:pic>
        <p:nvPicPr>
          <p:cNvPr id="338" name="Google Shape;3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1790" y="1447670"/>
            <a:ext cx="5587260" cy="4768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使用對象</a:t>
            </a:r>
            <a:endParaRPr/>
          </a:p>
        </p:txBody>
      </p:sp>
      <p:sp>
        <p:nvSpPr>
          <p:cNvPr id="344" name="Google Shape;344;p21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2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使用對象</a:t>
            </a:r>
            <a:endParaRPr/>
          </a:p>
        </p:txBody>
      </p:sp>
      <p:sp>
        <p:nvSpPr>
          <p:cNvPr id="350" name="Google Shape;350;p22"/>
          <p:cNvSpPr txBox="1"/>
          <p:nvPr>
            <p:ph idx="1" type="body"/>
          </p:nvPr>
        </p:nvSpPr>
        <p:spPr>
          <a:xfrm>
            <a:off x="1295401" y="2556932"/>
            <a:ext cx="5457737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學生</a:t>
            </a:r>
            <a:endParaRPr sz="2600"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經常沒有時間學習的學生</a:t>
            </a:r>
            <a:endParaRPr sz="2200"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讓學生能夠有效率地學習</a:t>
            </a:r>
            <a:endParaRPr sz="2200"/>
          </a:p>
          <a:p>
            <a:pPr indent="-344169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想健身的人</a:t>
            </a:r>
            <a:endParaRPr sz="2600"/>
          </a:p>
          <a:p>
            <a:pPr indent="-31496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健身時常半途而廢的人</a:t>
            </a:r>
            <a:endParaRPr sz="2200"/>
          </a:p>
          <a:p>
            <a:pPr indent="-31496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讓人能夠持續健身運動</a:t>
            </a:r>
            <a:endParaRPr sz="2200"/>
          </a:p>
        </p:txBody>
      </p:sp>
      <p:sp>
        <p:nvSpPr>
          <p:cNvPr id="351" name="Google Shape;351;p22"/>
          <p:cNvSpPr txBox="1"/>
          <p:nvPr/>
        </p:nvSpPr>
        <p:spPr>
          <a:xfrm>
            <a:off x="6096000" y="2556925"/>
            <a:ext cx="48003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b="0" i="0" lang="zh-TW" sz="2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上班族</a:t>
            </a:r>
            <a:endParaRPr b="0" i="0" sz="2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經常分心拖延上班工作進度的人</a:t>
            </a:r>
            <a:endParaRPr b="0" i="0" sz="22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Char char="•"/>
            </a:pPr>
            <a:r>
              <a:rPr b="0" i="0" lang="zh-TW" sz="2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使上班族能夠更有效率地工作</a:t>
            </a:r>
            <a:endParaRPr b="0" i="0" sz="22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5095" lvl="0" marL="2857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5095" lvl="0" marL="2857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5095" lvl="0" marL="285750" marR="0" rtl="0" algn="l">
              <a:spcBef>
                <a:spcPts val="1040"/>
              </a:spcBef>
              <a:spcAft>
                <a:spcPts val="0"/>
              </a:spcAft>
              <a:buClr>
                <a:schemeClr val="accent1"/>
              </a:buClr>
              <a:buSzPts val="253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使用環境</a:t>
            </a:r>
            <a:endParaRPr/>
          </a:p>
        </p:txBody>
      </p:sp>
      <p:sp>
        <p:nvSpPr>
          <p:cNvPr id="357" name="Google Shape;357;p23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4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使用環境 － 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Android studio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4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android gradle plugin version： 7.3.0</a:t>
            </a:r>
            <a:endParaRPr/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gradle version：7.5</a:t>
            </a:r>
            <a:endParaRPr/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compile sdk version ：33</a:t>
            </a:r>
            <a:endParaRPr/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support android version：8 ~ 13</a:t>
            </a:r>
            <a:endParaRPr/>
          </a:p>
          <a:p>
            <a:pPr indent="-95885" lvl="0" marL="285750" rtl="0" algn="l">
              <a:spcBef>
                <a:spcPts val="1120"/>
              </a:spcBef>
              <a:spcAft>
                <a:spcPts val="0"/>
              </a:spcAft>
              <a:buSzPts val="2990"/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使用環境 － 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Firebase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25"/>
          <p:cNvSpPr txBox="1"/>
          <p:nvPr>
            <p:ph idx="1" type="body"/>
          </p:nvPr>
        </p:nvSpPr>
        <p:spPr>
          <a:xfrm>
            <a:off x="1295401" y="2556933"/>
            <a:ext cx="9601196" cy="16962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Google login Authentication(更簡易的登入方式)</a:t>
            </a:r>
            <a:endParaRPr/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Realtime Database (儲存使用者資訊)</a:t>
            </a:r>
            <a:endParaRPr/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Storage(儲存音樂檔，提供app抓取音檔的地方)</a:t>
            </a:r>
            <a:endParaRPr/>
          </a:p>
          <a:p>
            <a:pPr indent="-95885" lvl="0" marL="285750" rtl="0" algn="l">
              <a:spcBef>
                <a:spcPts val="1120"/>
              </a:spcBef>
              <a:spcAft>
                <a:spcPts val="0"/>
              </a:spcAft>
              <a:buSzPts val="2990"/>
              <a:buNone/>
            </a:pPr>
            <a:r>
              <a:t/>
            </a:r>
            <a:endParaRPr sz="2600"/>
          </a:p>
        </p:txBody>
      </p:sp>
      <p:pic>
        <p:nvPicPr>
          <p:cNvPr id="370" name="Google Shape;37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84393" y="2466363"/>
            <a:ext cx="2115733" cy="2490475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sp>
        <p:nvSpPr>
          <p:cNvPr id="371" name="Google Shape;371;p25"/>
          <p:cNvSpPr txBox="1"/>
          <p:nvPr/>
        </p:nvSpPr>
        <p:spPr>
          <a:xfrm>
            <a:off x="1295401" y="4714613"/>
            <a:ext cx="9820012" cy="17851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介紹:</a:t>
            </a:r>
            <a:endParaRPr/>
          </a:p>
          <a:p>
            <a:pPr indent="0" lvl="1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Firebase 是一個同時支援 Android、iOS 及網頁的 app 雲端開發平台，協助 app 開發者在雲端快速建置後端服務，提供即時資料庫，有效縮短 app開發時間。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6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使用環境 － </a:t>
            </a:r>
            <a:r>
              <a:rPr lang="zh-TW">
                <a:latin typeface="Arial"/>
                <a:ea typeface="Arial"/>
                <a:cs typeface="Arial"/>
                <a:sym typeface="Arial"/>
              </a:rPr>
              <a:t>ChatGPT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6"/>
          <p:cNvSpPr txBox="1"/>
          <p:nvPr>
            <p:ph idx="1" type="body"/>
          </p:nvPr>
        </p:nvSpPr>
        <p:spPr>
          <a:xfrm>
            <a:off x="1295402" y="2556932"/>
            <a:ext cx="625686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220"/>
              <a:buChar char="•"/>
            </a:pPr>
            <a:r>
              <a:rPr lang="zh-TW" sz="2800"/>
              <a:t>ChatGPT 3.5 turbo</a:t>
            </a:r>
            <a:endParaRPr/>
          </a:p>
          <a:p>
            <a:pPr indent="-81279" lvl="0" marL="285750" rtl="0" algn="l">
              <a:spcBef>
                <a:spcPts val="1160"/>
              </a:spcBef>
              <a:spcAft>
                <a:spcPts val="0"/>
              </a:spcAft>
              <a:buSzPts val="3220"/>
              <a:buNone/>
            </a:pPr>
            <a:r>
              <a:t/>
            </a:r>
            <a:endParaRPr sz="2800"/>
          </a:p>
        </p:txBody>
      </p:sp>
      <p:pic>
        <p:nvPicPr>
          <p:cNvPr descr="ChatGPT - 維基百科，自由的百科全書" id="378" name="Google Shape;378;p26"/>
          <p:cNvPicPr preferRelativeResize="0"/>
          <p:nvPr/>
        </p:nvPicPr>
        <p:blipFill rotWithShape="1">
          <a:blip r:embed="rId4">
            <a:alphaModFix/>
          </a:blip>
          <a:srcRect b="6" l="1957" r="2004" t="0"/>
          <a:stretch/>
        </p:blipFill>
        <p:spPr>
          <a:xfrm>
            <a:off x="8085026" y="2701180"/>
            <a:ext cx="2739728" cy="2852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繪畫工具</a:t>
            </a:r>
            <a:endParaRPr/>
          </a:p>
        </p:txBody>
      </p:sp>
      <p:sp>
        <p:nvSpPr>
          <p:cNvPr id="384" name="Google Shape;384;p27"/>
          <p:cNvSpPr txBox="1"/>
          <p:nvPr>
            <p:ph idx="1" type="body"/>
          </p:nvPr>
        </p:nvSpPr>
        <p:spPr>
          <a:xfrm>
            <a:off x="1295402" y="2556932"/>
            <a:ext cx="625686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220"/>
              <a:buChar char="•"/>
            </a:pPr>
            <a:r>
              <a:rPr lang="zh-TW" sz="2800"/>
              <a:t>Clip Studio Paint</a:t>
            </a:r>
            <a:endParaRPr sz="2800"/>
          </a:p>
          <a:p>
            <a:pPr indent="0" lvl="0" marL="28575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-81279" lvl="0" marL="285750" rtl="0" algn="l">
              <a:spcBef>
                <a:spcPts val="1160"/>
              </a:spcBef>
              <a:spcAft>
                <a:spcPts val="0"/>
              </a:spcAft>
              <a:buSzPts val="3220"/>
              <a:buNone/>
            </a:pPr>
            <a:r>
              <a:t/>
            </a:r>
            <a:endParaRPr sz="2800"/>
          </a:p>
        </p:txBody>
      </p:sp>
      <p:pic>
        <p:nvPicPr>
          <p:cNvPr descr="Clip Studio Paint - Wikipedia" id="385" name="Google Shape;385;p27"/>
          <p:cNvPicPr preferRelativeResize="0"/>
          <p:nvPr/>
        </p:nvPicPr>
        <p:blipFill rotWithShape="1">
          <a:blip r:embed="rId4">
            <a:alphaModFix/>
          </a:blip>
          <a:srcRect b="-4" l="3190" r="763" t="0"/>
          <a:stretch/>
        </p:blipFill>
        <p:spPr>
          <a:xfrm>
            <a:off x="8085026" y="2701180"/>
            <a:ext cx="2739728" cy="2852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g24ffd6c647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425" y="2386625"/>
            <a:ext cx="2349976" cy="3622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g24ffd6c647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6400" y="2386625"/>
            <a:ext cx="3084050" cy="3798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g24ffd6c6470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5950" y="2457225"/>
            <a:ext cx="2810724" cy="3551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g24ffd6c6470_0_0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小樹</a:t>
            </a:r>
            <a:r>
              <a:rPr lang="zh-TW"/>
              <a:t>造型設計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oogle Shape;398;g24ffd6c6470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2825" y="2764400"/>
            <a:ext cx="2468250" cy="246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g24ffd6c6470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2400" y="2541325"/>
            <a:ext cx="4371600" cy="2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g24ffd6c6470_0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04650" y="2764400"/>
            <a:ext cx="2181600" cy="218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g24ffd6c6470_0_8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UI</a:t>
            </a:r>
            <a:r>
              <a:rPr lang="zh-TW"/>
              <a:t>設計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前言</a:t>
            </a:r>
            <a:endParaRPr/>
          </a:p>
        </p:txBody>
      </p:sp>
      <p:sp>
        <p:nvSpPr>
          <p:cNvPr id="166" name="Google Shape;166;p3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8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甘特圖</a:t>
            </a:r>
            <a:endParaRPr/>
          </a:p>
        </p:txBody>
      </p:sp>
      <p:sp>
        <p:nvSpPr>
          <p:cNvPr id="407" name="Google Shape;407;p28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9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甘特圖</a:t>
            </a:r>
            <a:endParaRPr/>
          </a:p>
        </p:txBody>
      </p:sp>
      <p:graphicFrame>
        <p:nvGraphicFramePr>
          <p:cNvPr id="413" name="Google Shape;413;p29"/>
          <p:cNvGraphicFramePr/>
          <p:nvPr/>
        </p:nvGraphicFramePr>
        <p:xfrm>
          <a:off x="746449" y="240565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{C6A69B48-8206-48C6-A08B-446A4E77719E}</a:tableStyleId>
              </a:tblPr>
              <a:tblGrid>
                <a:gridCol w="2408900"/>
                <a:gridCol w="546025"/>
                <a:gridCol w="546025"/>
                <a:gridCol w="532225"/>
                <a:gridCol w="546025"/>
                <a:gridCol w="546025"/>
                <a:gridCol w="546025"/>
                <a:gridCol w="546025"/>
                <a:gridCol w="546025"/>
                <a:gridCol w="546025"/>
                <a:gridCol w="546025"/>
                <a:gridCol w="546025"/>
                <a:gridCol w="546025"/>
                <a:gridCol w="546025"/>
                <a:gridCol w="546025"/>
                <a:gridCol w="532225"/>
              </a:tblGrid>
              <a:tr h="4159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 u="none" cap="none" strike="noStrike"/>
                        <a:t>項目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09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10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11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01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02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03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04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05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06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07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08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09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10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800"/>
                        <a:t>11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應用設計、</a:t>
                      </a:r>
                      <a:endParaRPr sz="22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基本開發知識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D9DE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16850">
                <a:tc row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主要功能開發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D9DE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1685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C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EDEF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完善整體系統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solidFill>
                          <a:schemeClr val="dk1"/>
                        </a:solidFill>
                        <a:highlight>
                          <a:srgbClr val="0000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solidFill>
                      <a:srgbClr val="AFC6D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>
                        <a:highlight>
                          <a:srgbClr val="0000FF"/>
                        </a:highlight>
                      </a:endParaRPr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2200"/>
                        <a:t>介面元件&amp;UI修正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AEC4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7FCCA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200"/>
                    </a:p>
                  </a:txBody>
                  <a:tcPr marT="45725" marB="45725" marR="91450" marL="91450">
                    <a:solidFill>
                      <a:srgbClr val="EDEFE8"/>
                    </a:solidFill>
                  </a:tcPr>
                </a:tc>
              </a:tr>
            </a:tbl>
          </a:graphicData>
        </a:graphic>
      </p:graphicFrame>
      <p:sp>
        <p:nvSpPr>
          <p:cNvPr id="414" name="Google Shape;414;p29"/>
          <p:cNvSpPr txBox="1"/>
          <p:nvPr/>
        </p:nvSpPr>
        <p:spPr>
          <a:xfrm>
            <a:off x="3199351" y="2036318"/>
            <a:ext cx="13506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2022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9"/>
          <p:cNvSpPr txBox="1"/>
          <p:nvPr/>
        </p:nvSpPr>
        <p:spPr>
          <a:xfrm>
            <a:off x="5311629" y="2036318"/>
            <a:ext cx="13506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0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遇到的困難與處理方式</a:t>
            </a:r>
            <a:endParaRPr/>
          </a:p>
        </p:txBody>
      </p:sp>
      <p:sp>
        <p:nvSpPr>
          <p:cNvPr id="421" name="Google Shape;421;p30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1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990"/>
              <a:buFont typeface="Arial"/>
              <a:buChar char="•"/>
            </a:pPr>
            <a:r>
              <a:rPr lang="zh-TW" sz="2600">
                <a:latin typeface="Arial"/>
                <a:ea typeface="Arial"/>
                <a:cs typeface="Arial"/>
                <a:sym typeface="Arial"/>
              </a:rPr>
              <a:t>遇到的困難與處理方式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t/>
            </a:r>
            <a:endParaRPr/>
          </a:p>
        </p:txBody>
      </p:sp>
      <p:sp>
        <p:nvSpPr>
          <p:cNvPr id="427" name="Google Shape;427;p31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/>
              <a:t>遇到的困難</a:t>
            </a:r>
            <a:r>
              <a:rPr lang="zh-TW" sz="2600"/>
              <a:t>與處理方式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側邊選單</a:t>
            </a:r>
            <a:endParaRPr sz="2200"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/>
              <a:t>Youtube音樂與版權問題</a:t>
            </a:r>
            <a:endParaRPr sz="2200"/>
          </a:p>
          <a:p>
            <a:pPr indent="-264794" lvl="1" marL="742950" rtl="0" algn="l">
              <a:spcBef>
                <a:spcPts val="1040"/>
              </a:spcBef>
              <a:spcAft>
                <a:spcPts val="0"/>
              </a:spcAft>
              <a:buSzPts val="2200"/>
              <a:buChar char="•"/>
            </a:pPr>
            <a:r>
              <a:rPr lang="zh-TW" sz="2200"/>
              <a:t>GPT Timeout </a:t>
            </a:r>
            <a:r>
              <a:rPr lang="zh-TW" sz="2200"/>
              <a:t>問題</a:t>
            </a:r>
            <a:endParaRPr sz="2200"/>
          </a:p>
          <a:p>
            <a:pPr indent="0" lvl="0" marL="285750" rtl="0" algn="l">
              <a:spcBef>
                <a:spcPts val="112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2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</a:t>
            </a:r>
            <a:endParaRPr/>
          </a:p>
        </p:txBody>
      </p:sp>
      <p:sp>
        <p:nvSpPr>
          <p:cNvPr id="433" name="Google Shape;433;p32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3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 (可做對比)</a:t>
            </a:r>
            <a:endParaRPr/>
          </a:p>
        </p:txBody>
      </p:sp>
      <p:pic>
        <p:nvPicPr>
          <p:cNvPr descr="一張含有 文字, 螢幕擷取畫面, 軟體, 數字 的圖片&#10;&#10;自動產生的描述" id="439" name="Google Shape;439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6063" y="2560320"/>
            <a:ext cx="1836728" cy="3309937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33"/>
          <p:cNvSpPr txBox="1"/>
          <p:nvPr/>
        </p:nvSpPr>
        <p:spPr>
          <a:xfrm>
            <a:off x="1292352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20"/>
              <a:buFont typeface="Arial"/>
              <a:buChar char="•"/>
            </a:pPr>
            <a:r>
              <a:rPr lang="zh-TW" sz="280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首頁</a:t>
            </a:r>
            <a:endParaRPr/>
          </a:p>
        </p:txBody>
      </p:sp>
      <p:pic>
        <p:nvPicPr>
          <p:cNvPr id="441" name="Google Shape;44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7126" y="2560225"/>
            <a:ext cx="1652794" cy="33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5008755722_0_1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 (可做對比)</a:t>
            </a:r>
            <a:endParaRPr/>
          </a:p>
        </p:txBody>
      </p:sp>
      <p:sp>
        <p:nvSpPr>
          <p:cNvPr id="447" name="Google Shape;447;g25008755722_0_1"/>
          <p:cNvSpPr txBox="1"/>
          <p:nvPr>
            <p:ph idx="2" type="body"/>
          </p:nvPr>
        </p:nvSpPr>
        <p:spPr>
          <a:xfrm>
            <a:off x="1295394" y="2570620"/>
            <a:ext cx="4718400" cy="3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220"/>
              <a:buChar char="•"/>
            </a:pPr>
            <a:r>
              <a:rPr lang="zh-TW" sz="2800"/>
              <a:t>時間</a:t>
            </a:r>
            <a:endParaRPr/>
          </a:p>
        </p:txBody>
      </p:sp>
      <p:pic>
        <p:nvPicPr>
          <p:cNvPr descr="一張含有 文字, 螢幕擷取畫面, Rectangle, 鮮豔 的圖片&#10;&#10;自動產生的描述" id="448" name="Google Shape;448;g25008755722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3165" y="2570429"/>
            <a:ext cx="1814205" cy="3310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g25008755722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1175" y="2570375"/>
            <a:ext cx="1670898" cy="331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4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 (可做對比)</a:t>
            </a:r>
            <a:endParaRPr/>
          </a:p>
        </p:txBody>
      </p:sp>
      <p:sp>
        <p:nvSpPr>
          <p:cNvPr id="455" name="Google Shape;455;p34"/>
          <p:cNvSpPr txBox="1"/>
          <p:nvPr/>
        </p:nvSpPr>
        <p:spPr>
          <a:xfrm>
            <a:off x="1292352" y="2560320"/>
            <a:ext cx="4718304" cy="3310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20"/>
              <a:buFont typeface="Arial"/>
              <a:buChar char="•"/>
            </a:pPr>
            <a:r>
              <a:rPr lang="zh-TW" sz="2800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音樂</a:t>
            </a:r>
            <a:endParaRPr/>
          </a:p>
        </p:txBody>
      </p:sp>
      <p:pic>
        <p:nvPicPr>
          <p:cNvPr descr="一張含有 文字, 螢幕擷取畫面, 數字, 字型 的圖片&#10;&#10;自動產生的描述" id="456" name="Google Shape;456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38817" y="2596429"/>
            <a:ext cx="1836315" cy="334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6551" y="2596425"/>
            <a:ext cx="1653184" cy="334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5008755722_0_9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 (可做對比)</a:t>
            </a:r>
            <a:endParaRPr/>
          </a:p>
        </p:txBody>
      </p:sp>
      <p:sp>
        <p:nvSpPr>
          <p:cNvPr id="463" name="Google Shape;463;g25008755722_0_9"/>
          <p:cNvSpPr txBox="1"/>
          <p:nvPr>
            <p:ph idx="2" type="body"/>
          </p:nvPr>
        </p:nvSpPr>
        <p:spPr>
          <a:xfrm>
            <a:off x="1295394" y="2560320"/>
            <a:ext cx="4718400" cy="3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220"/>
              <a:buChar char="•"/>
            </a:pPr>
            <a:r>
              <a:rPr lang="zh-TW" sz="2800"/>
              <a:t>GPT助手</a:t>
            </a:r>
            <a:endParaRPr/>
          </a:p>
        </p:txBody>
      </p:sp>
      <p:pic>
        <p:nvPicPr>
          <p:cNvPr descr="一張含有 文字, 設計, 螢幕擷取畫面 的圖片&#10;&#10;自動產生的描述" id="464" name="Google Shape;464;g25008755722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48880" y="2605778"/>
            <a:ext cx="1836315" cy="3333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g25008755722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31174" y="2605775"/>
            <a:ext cx="1657593" cy="33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5008755722_0_17"/>
          <p:cNvSpPr txBox="1"/>
          <p:nvPr>
            <p:ph type="title"/>
          </p:nvPr>
        </p:nvSpPr>
        <p:spPr>
          <a:xfrm>
            <a:off x="1295402" y="982132"/>
            <a:ext cx="96012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目前成果畫面 (可做對比)</a:t>
            </a:r>
            <a:endParaRPr/>
          </a:p>
        </p:txBody>
      </p:sp>
      <p:sp>
        <p:nvSpPr>
          <p:cNvPr id="471" name="Google Shape;471;g25008755722_0_17"/>
          <p:cNvSpPr txBox="1"/>
          <p:nvPr>
            <p:ph idx="2" type="body"/>
          </p:nvPr>
        </p:nvSpPr>
        <p:spPr>
          <a:xfrm>
            <a:off x="3529894" y="2580920"/>
            <a:ext cx="4718400" cy="33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3220"/>
              <a:buChar char="•"/>
            </a:pPr>
            <a:r>
              <a:rPr lang="zh-TW" sz="2800"/>
              <a:t>小樹培養</a:t>
            </a:r>
            <a:endParaRPr/>
          </a:p>
        </p:txBody>
      </p:sp>
      <p:pic>
        <p:nvPicPr>
          <p:cNvPr id="472" name="Google Shape;472;g25008755722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449" y="2580925"/>
            <a:ext cx="1644040" cy="33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>
                <a:latin typeface="DFKai-SB"/>
                <a:ea typeface="DFKai-SB"/>
                <a:cs typeface="DFKai-SB"/>
                <a:sym typeface="DFKai-SB"/>
              </a:rPr>
              <a:t>前言</a:t>
            </a:r>
            <a:endParaRPr/>
          </a:p>
        </p:txBody>
      </p:sp>
      <p:sp>
        <p:nvSpPr>
          <p:cNvPr id="172" name="Google Shape;172;p4"/>
          <p:cNvSpPr txBox="1"/>
          <p:nvPr>
            <p:ph idx="1" type="body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關於番茄鐘的歷史與起源: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創立者及其原由</a:t>
            </a:r>
            <a:endParaRPr sz="2200">
              <a:latin typeface="DFKai-SB"/>
              <a:ea typeface="DFKai-SB"/>
              <a:cs typeface="DFKai-SB"/>
              <a:sym typeface="DFKai-SB"/>
            </a:endParaRPr>
          </a:p>
          <a:p>
            <a:pPr indent="-285750" lvl="0" marL="285750" rtl="0" algn="l">
              <a:spcBef>
                <a:spcPts val="1120"/>
              </a:spcBef>
              <a:spcAft>
                <a:spcPts val="0"/>
              </a:spcAft>
              <a:buSzPts val="2990"/>
              <a:buChar char="•"/>
            </a:pPr>
            <a:r>
              <a:rPr lang="zh-TW" sz="2600">
                <a:latin typeface="DFKai-SB"/>
                <a:ea typeface="DFKai-SB"/>
                <a:cs typeface="DFKai-SB"/>
                <a:sym typeface="DFKai-SB"/>
              </a:rPr>
              <a:t>關於番茄鐘的三大要點: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別急著開始計時，先備妥計畫、做好計畫！</a:t>
            </a:r>
            <a:endParaRPr sz="2200">
              <a:latin typeface="DFKai-SB"/>
              <a:ea typeface="DFKai-SB"/>
              <a:cs typeface="DFKai-SB"/>
              <a:sym typeface="DFKai-SB"/>
            </a:endParaRPr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i="0" lang="zh-TW" sz="2200">
                <a:solidFill>
                  <a:srgbClr val="111111"/>
                </a:solidFill>
                <a:latin typeface="DFKai-SB"/>
                <a:ea typeface="DFKai-SB"/>
                <a:cs typeface="DFKai-SB"/>
                <a:sym typeface="DFKai-SB"/>
              </a:rPr>
              <a:t>番茄鐘不可分割、不可暫停!</a:t>
            </a:r>
            <a:endParaRPr/>
          </a:p>
          <a:p>
            <a:pPr indent="-285750" lvl="1" marL="742950" rtl="0" algn="l">
              <a:spcBef>
                <a:spcPts val="1040"/>
              </a:spcBef>
              <a:spcAft>
                <a:spcPts val="0"/>
              </a:spcAft>
              <a:buSzPts val="2530"/>
              <a:buChar char="•"/>
            </a:pPr>
            <a:r>
              <a:rPr lang="zh-TW" sz="2200">
                <a:latin typeface="DFKai-SB"/>
                <a:ea typeface="DFKai-SB"/>
                <a:cs typeface="DFKai-SB"/>
                <a:sym typeface="DFKai-SB"/>
              </a:rPr>
              <a:t>休息很重要，番茄鐘不要「連走」!</a:t>
            </a:r>
            <a:endParaRPr/>
          </a:p>
          <a:p>
            <a:pPr indent="-110490" lvl="0" marL="285750" rtl="0" algn="l">
              <a:spcBef>
                <a:spcPts val="108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>
              <a:latin typeface="DFKai-SB"/>
              <a:ea typeface="DFKai-SB"/>
              <a:cs typeface="DFKai-SB"/>
              <a:sym typeface="DFKai-SB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4dcd38acb2_0_10"/>
          <p:cNvSpPr txBox="1"/>
          <p:nvPr>
            <p:ph type="ctrTitle"/>
          </p:nvPr>
        </p:nvSpPr>
        <p:spPr>
          <a:xfrm>
            <a:off x="2688148" y="1900031"/>
            <a:ext cx="6815700" cy="15156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實機展示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5"/>
          <p:cNvSpPr txBox="1"/>
          <p:nvPr>
            <p:ph type="ctrTitle"/>
          </p:nvPr>
        </p:nvSpPr>
        <p:spPr>
          <a:xfrm>
            <a:off x="2692398" y="1871131"/>
            <a:ext cx="6815669" cy="15155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600"/>
              <a:buFont typeface="Arial"/>
              <a:buNone/>
            </a:pPr>
            <a:r>
              <a:rPr lang="zh-TW" sz="3600"/>
              <a:t>報告到此結束</a:t>
            </a:r>
            <a:endParaRPr/>
          </a:p>
        </p:txBody>
      </p:sp>
      <p:sp>
        <p:nvSpPr>
          <p:cNvPr id="483" name="Google Shape;483;p35"/>
          <p:cNvSpPr txBox="1"/>
          <p:nvPr>
            <p:ph idx="1" type="subTitle"/>
          </p:nvPr>
        </p:nvSpPr>
        <p:spPr>
          <a:xfrm>
            <a:off x="2692398" y="3657597"/>
            <a:ext cx="6815669" cy="13208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rPr lang="zh-TW" sz="2400"/>
              <a:t>謝謝大家!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系統架構</a:t>
            </a:r>
            <a:endParaRPr/>
          </a:p>
        </p:txBody>
      </p:sp>
      <p:sp>
        <p:nvSpPr>
          <p:cNvPr id="178" name="Google Shape;178;p5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"/>
          <p:cNvSpPr/>
          <p:nvPr/>
        </p:nvSpPr>
        <p:spPr>
          <a:xfrm>
            <a:off x="844493" y="3200403"/>
            <a:ext cx="855600" cy="585000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6"/>
          <p:cNvSpPr/>
          <p:nvPr/>
        </p:nvSpPr>
        <p:spPr>
          <a:xfrm>
            <a:off x="2237065" y="1485901"/>
            <a:ext cx="1286310" cy="585134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番茄鐘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首頁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5" name="Google Shape;185;p6"/>
          <p:cNvCxnSpPr>
            <a:stCxn id="183" idx="3"/>
            <a:endCxn id="184" idx="1"/>
          </p:cNvCxnSpPr>
          <p:nvPr/>
        </p:nvCxnSpPr>
        <p:spPr>
          <a:xfrm flipH="1" rot="10800000">
            <a:off x="1700093" y="1778403"/>
            <a:ext cx="537000" cy="1714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6" name="Google Shape;186;p6"/>
          <p:cNvCxnSpPr>
            <a:stCxn id="183" idx="3"/>
          </p:cNvCxnSpPr>
          <p:nvPr/>
        </p:nvCxnSpPr>
        <p:spPr>
          <a:xfrm flipH="1" rot="10800000">
            <a:off x="1700093" y="3486003"/>
            <a:ext cx="5340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7" name="Google Shape;187;p6"/>
          <p:cNvCxnSpPr>
            <a:stCxn id="183" idx="3"/>
          </p:cNvCxnSpPr>
          <p:nvPr/>
        </p:nvCxnSpPr>
        <p:spPr>
          <a:xfrm>
            <a:off x="1700093" y="3492903"/>
            <a:ext cx="534000" cy="1204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8" name="Google Shape;188;p6"/>
          <p:cNvCxnSpPr>
            <a:stCxn id="183" idx="3"/>
            <a:endCxn id="189" idx="1"/>
          </p:cNvCxnSpPr>
          <p:nvPr/>
        </p:nvCxnSpPr>
        <p:spPr>
          <a:xfrm>
            <a:off x="1700093" y="3492903"/>
            <a:ext cx="534300" cy="2190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0" name="Google Shape;190;p6"/>
          <p:cNvSpPr/>
          <p:nvPr/>
        </p:nvSpPr>
        <p:spPr>
          <a:xfrm>
            <a:off x="4465739" y="700505"/>
            <a:ext cx="2179040" cy="587234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設定番茄鐘屬性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"/>
          <p:cNvSpPr/>
          <p:nvPr/>
        </p:nvSpPr>
        <p:spPr>
          <a:xfrm>
            <a:off x="4465738" y="1424167"/>
            <a:ext cx="2179040" cy="500537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開始番茄鐘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6"/>
          <p:cNvSpPr/>
          <p:nvPr/>
        </p:nvSpPr>
        <p:spPr>
          <a:xfrm>
            <a:off x="7089396" y="1361069"/>
            <a:ext cx="1487648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禁止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切換畫面</a:t>
            </a:r>
            <a:endParaRPr/>
          </a:p>
        </p:txBody>
      </p:sp>
      <p:sp>
        <p:nvSpPr>
          <p:cNvPr id="193" name="Google Shape;193;p6"/>
          <p:cNvSpPr/>
          <p:nvPr/>
        </p:nvSpPr>
        <p:spPr>
          <a:xfrm>
            <a:off x="4465738" y="2782140"/>
            <a:ext cx="2179040" cy="500537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我的小樹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" name="Google Shape;194;p6"/>
          <p:cNvCxnSpPr>
            <a:stCxn id="184" idx="3"/>
            <a:endCxn id="190" idx="1"/>
          </p:cNvCxnSpPr>
          <p:nvPr/>
        </p:nvCxnSpPr>
        <p:spPr>
          <a:xfrm flipH="1" rot="10800000">
            <a:off x="3523375" y="994268"/>
            <a:ext cx="942300" cy="784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5" name="Google Shape;195;p6"/>
          <p:cNvCxnSpPr>
            <a:stCxn id="184" idx="3"/>
            <a:endCxn id="191" idx="1"/>
          </p:cNvCxnSpPr>
          <p:nvPr/>
        </p:nvCxnSpPr>
        <p:spPr>
          <a:xfrm flipH="1" rot="10800000">
            <a:off x="3523375" y="1674368"/>
            <a:ext cx="942300" cy="104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6" name="Google Shape;196;p6"/>
          <p:cNvCxnSpPr>
            <a:stCxn id="191" idx="3"/>
            <a:endCxn id="192" idx="1"/>
          </p:cNvCxnSpPr>
          <p:nvPr/>
        </p:nvCxnSpPr>
        <p:spPr>
          <a:xfrm>
            <a:off x="6644778" y="1674436"/>
            <a:ext cx="444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97" name="Google Shape;197;p6"/>
          <p:cNvCxnSpPr>
            <a:stCxn id="184" idx="3"/>
            <a:endCxn id="193" idx="1"/>
          </p:cNvCxnSpPr>
          <p:nvPr/>
        </p:nvCxnSpPr>
        <p:spPr>
          <a:xfrm>
            <a:off x="3523375" y="1778468"/>
            <a:ext cx="942300" cy="1254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8" name="Google Shape;198;p6"/>
          <p:cNvSpPr/>
          <p:nvPr/>
        </p:nvSpPr>
        <p:spPr>
          <a:xfrm>
            <a:off x="10297488" y="690697"/>
            <a:ext cx="893426" cy="450206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時間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6"/>
          <p:cNvSpPr/>
          <p:nvPr/>
        </p:nvSpPr>
        <p:spPr>
          <a:xfrm>
            <a:off x="10297488" y="1256350"/>
            <a:ext cx="893426" cy="450206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標籤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0" name="Google Shape;200;p6"/>
          <p:cNvCxnSpPr>
            <a:stCxn id="190" idx="3"/>
            <a:endCxn id="198" idx="1"/>
          </p:cNvCxnSpPr>
          <p:nvPr/>
        </p:nvCxnSpPr>
        <p:spPr>
          <a:xfrm flipH="1" rot="10800000">
            <a:off x="6644779" y="915822"/>
            <a:ext cx="3652800" cy="78300"/>
          </a:xfrm>
          <a:prstGeom prst="bentConnector3">
            <a:avLst>
              <a:gd fmla="val 6263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1" name="Google Shape;201;p6"/>
          <p:cNvCxnSpPr>
            <a:stCxn id="190" idx="3"/>
            <a:endCxn id="199" idx="1"/>
          </p:cNvCxnSpPr>
          <p:nvPr/>
        </p:nvCxnSpPr>
        <p:spPr>
          <a:xfrm>
            <a:off x="6644779" y="994122"/>
            <a:ext cx="3652800" cy="487200"/>
          </a:xfrm>
          <a:prstGeom prst="bentConnector3">
            <a:avLst>
              <a:gd fmla="val 6263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2" name="Google Shape;202;p6"/>
          <p:cNvCxnSpPr>
            <a:stCxn id="184" idx="3"/>
            <a:endCxn id="203" idx="1"/>
          </p:cNvCxnSpPr>
          <p:nvPr/>
        </p:nvCxnSpPr>
        <p:spPr>
          <a:xfrm>
            <a:off x="3523375" y="1778468"/>
            <a:ext cx="942300" cy="576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4" name="Google Shape;204;p6"/>
          <p:cNvSpPr/>
          <p:nvPr/>
        </p:nvSpPr>
        <p:spPr>
          <a:xfrm>
            <a:off x="10297488" y="1958392"/>
            <a:ext cx="893426" cy="450206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澆水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"/>
          <p:cNvSpPr/>
          <p:nvPr/>
        </p:nvSpPr>
        <p:spPr>
          <a:xfrm>
            <a:off x="10297488" y="2507242"/>
            <a:ext cx="893426" cy="450206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採收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6" name="Google Shape;206;p6"/>
          <p:cNvCxnSpPr>
            <a:stCxn id="193" idx="3"/>
            <a:endCxn id="205" idx="1"/>
          </p:cNvCxnSpPr>
          <p:nvPr/>
        </p:nvCxnSpPr>
        <p:spPr>
          <a:xfrm flipH="1" rot="10800000">
            <a:off x="6644778" y="2732409"/>
            <a:ext cx="3652800" cy="300000"/>
          </a:xfrm>
          <a:prstGeom prst="bentConnector3">
            <a:avLst>
              <a:gd fmla="val 63089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7" name="Google Shape;207;p6"/>
          <p:cNvCxnSpPr>
            <a:stCxn id="193" idx="3"/>
            <a:endCxn id="204" idx="1"/>
          </p:cNvCxnSpPr>
          <p:nvPr/>
        </p:nvCxnSpPr>
        <p:spPr>
          <a:xfrm flipH="1" rot="10800000">
            <a:off x="6644778" y="2183409"/>
            <a:ext cx="3652800" cy="849000"/>
          </a:xfrm>
          <a:prstGeom prst="bentConnector3">
            <a:avLst>
              <a:gd fmla="val 63089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8" name="Google Shape;208;p6"/>
          <p:cNvSpPr/>
          <p:nvPr/>
        </p:nvSpPr>
        <p:spPr>
          <a:xfrm>
            <a:off x="10297488" y="3227255"/>
            <a:ext cx="893400" cy="450300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週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6"/>
          <p:cNvSpPr/>
          <p:nvPr/>
        </p:nvSpPr>
        <p:spPr>
          <a:xfrm>
            <a:off x="10297488" y="3776105"/>
            <a:ext cx="893400" cy="450300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月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6"/>
          <p:cNvSpPr/>
          <p:nvPr/>
        </p:nvSpPr>
        <p:spPr>
          <a:xfrm>
            <a:off x="10297488" y="4324955"/>
            <a:ext cx="893400" cy="450300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年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1" name="Google Shape;211;p6"/>
          <p:cNvCxnSpPr>
            <a:endCxn id="208" idx="1"/>
          </p:cNvCxnSpPr>
          <p:nvPr/>
        </p:nvCxnSpPr>
        <p:spPr>
          <a:xfrm flipH="1" rot="10800000">
            <a:off x="3523488" y="3452405"/>
            <a:ext cx="6774000" cy="186000"/>
          </a:xfrm>
          <a:prstGeom prst="bentConnector3">
            <a:avLst>
              <a:gd fmla="val 80217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2" name="Google Shape;212;p6"/>
          <p:cNvCxnSpPr>
            <a:endCxn id="209" idx="1"/>
          </p:cNvCxnSpPr>
          <p:nvPr/>
        </p:nvCxnSpPr>
        <p:spPr>
          <a:xfrm>
            <a:off x="3523488" y="3638255"/>
            <a:ext cx="6774000" cy="363000"/>
          </a:xfrm>
          <a:prstGeom prst="bentConnector3">
            <a:avLst>
              <a:gd fmla="val 80217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3" name="Google Shape;213;p6"/>
          <p:cNvCxnSpPr>
            <a:endCxn id="210" idx="1"/>
          </p:cNvCxnSpPr>
          <p:nvPr/>
        </p:nvCxnSpPr>
        <p:spPr>
          <a:xfrm>
            <a:off x="3523488" y="3638405"/>
            <a:ext cx="6774000" cy="911700"/>
          </a:xfrm>
          <a:prstGeom prst="bentConnector3">
            <a:avLst>
              <a:gd fmla="val 80217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4" name="Google Shape;214;p6"/>
          <p:cNvSpPr/>
          <p:nvPr/>
        </p:nvSpPr>
        <p:spPr>
          <a:xfrm>
            <a:off x="3963973" y="3828784"/>
            <a:ext cx="1468072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選擇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音樂類型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6"/>
          <p:cNvSpPr/>
          <p:nvPr/>
        </p:nvSpPr>
        <p:spPr>
          <a:xfrm>
            <a:off x="5890116" y="3828959"/>
            <a:ext cx="1079030" cy="626732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試聽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6"/>
          <p:cNvSpPr/>
          <p:nvPr/>
        </p:nvSpPr>
        <p:spPr>
          <a:xfrm>
            <a:off x="7292316" y="3828784"/>
            <a:ext cx="1468072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解鎖音樂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6"/>
          <p:cNvSpPr/>
          <p:nvPr/>
        </p:nvSpPr>
        <p:spPr>
          <a:xfrm>
            <a:off x="4465738" y="2061132"/>
            <a:ext cx="2179040" cy="587234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選擇音樂類型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6"/>
          <p:cNvSpPr/>
          <p:nvPr/>
        </p:nvSpPr>
        <p:spPr>
          <a:xfrm>
            <a:off x="2234267" y="4408320"/>
            <a:ext cx="1286309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音樂庫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2234268" y="5369694"/>
            <a:ext cx="1286308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設定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6"/>
          <p:cNvSpPr/>
          <p:nvPr/>
        </p:nvSpPr>
        <p:spPr>
          <a:xfrm>
            <a:off x="2234268" y="3200403"/>
            <a:ext cx="1286310" cy="62673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過去紀錄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9" name="Google Shape;219;p6"/>
          <p:cNvCxnSpPr>
            <a:stCxn id="217" idx="3"/>
            <a:endCxn id="214" idx="1"/>
          </p:cNvCxnSpPr>
          <p:nvPr/>
        </p:nvCxnSpPr>
        <p:spPr>
          <a:xfrm flipH="1" rot="10800000">
            <a:off x="3520576" y="4142086"/>
            <a:ext cx="443400" cy="57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0" name="Google Shape;220;p6"/>
          <p:cNvCxnSpPr>
            <a:stCxn id="214" idx="3"/>
            <a:endCxn id="215" idx="1"/>
          </p:cNvCxnSpPr>
          <p:nvPr/>
        </p:nvCxnSpPr>
        <p:spPr>
          <a:xfrm>
            <a:off x="5432045" y="4142150"/>
            <a:ext cx="4581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1" name="Google Shape;221;p6"/>
          <p:cNvCxnSpPr>
            <a:stCxn id="215" idx="3"/>
            <a:endCxn id="216" idx="1"/>
          </p:cNvCxnSpPr>
          <p:nvPr/>
        </p:nvCxnSpPr>
        <p:spPr>
          <a:xfrm>
            <a:off x="6969146" y="4142325"/>
            <a:ext cx="3231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2" name="Google Shape;222;p6"/>
          <p:cNvSpPr/>
          <p:nvPr/>
        </p:nvSpPr>
        <p:spPr>
          <a:xfrm>
            <a:off x="3963972" y="5684754"/>
            <a:ext cx="1468072" cy="47274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GPT助手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6"/>
          <p:cNvSpPr/>
          <p:nvPr/>
        </p:nvSpPr>
        <p:spPr>
          <a:xfrm>
            <a:off x="3963972" y="4905146"/>
            <a:ext cx="1468072" cy="47274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登入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4" name="Google Shape;224;p6"/>
          <p:cNvCxnSpPr>
            <a:stCxn id="189" idx="3"/>
            <a:endCxn id="223" idx="1"/>
          </p:cNvCxnSpPr>
          <p:nvPr/>
        </p:nvCxnSpPr>
        <p:spPr>
          <a:xfrm flipH="1" rot="10800000">
            <a:off x="3520576" y="5141560"/>
            <a:ext cx="443400" cy="541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5" name="Google Shape;225;p6"/>
          <p:cNvCxnSpPr>
            <a:stCxn id="189" idx="3"/>
            <a:endCxn id="222" idx="1"/>
          </p:cNvCxnSpPr>
          <p:nvPr/>
        </p:nvCxnSpPr>
        <p:spPr>
          <a:xfrm>
            <a:off x="3520576" y="5683060"/>
            <a:ext cx="443400" cy="238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6" name="Google Shape;226;p6"/>
          <p:cNvSpPr/>
          <p:nvPr/>
        </p:nvSpPr>
        <p:spPr>
          <a:xfrm>
            <a:off x="6006008" y="4905145"/>
            <a:ext cx="1286308" cy="472741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登出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p6"/>
          <p:cNvCxnSpPr>
            <a:stCxn id="223" idx="3"/>
            <a:endCxn id="226" idx="1"/>
          </p:cNvCxnSpPr>
          <p:nvPr/>
        </p:nvCxnSpPr>
        <p:spPr>
          <a:xfrm>
            <a:off x="5432044" y="5141517"/>
            <a:ext cx="5739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8" name="Google Shape;228;p6"/>
          <p:cNvSpPr/>
          <p:nvPr/>
        </p:nvSpPr>
        <p:spPr>
          <a:xfrm>
            <a:off x="7197849" y="2839913"/>
            <a:ext cx="1612800" cy="450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dk1"/>
                </a:solidFill>
              </a:rPr>
              <a:t>獲得種子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9021663" y="1553304"/>
            <a:ext cx="893400" cy="450300"/>
          </a:xfrm>
          <a:prstGeom prst="roundRect">
            <a:avLst>
              <a:gd fmla="val 16667" name="adj"/>
            </a:avLst>
          </a:prstGeom>
          <a:noFill/>
          <a:ln cap="flat" cmpd="sng" w="15875">
            <a:solidFill>
              <a:srgbClr val="5F6F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>
                <a:solidFill>
                  <a:schemeClr val="dk1"/>
                </a:solidFill>
              </a:rPr>
              <a:t>取消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0" name="Google Shape;230;p6"/>
          <p:cNvCxnSpPr/>
          <p:nvPr/>
        </p:nvCxnSpPr>
        <p:spPr>
          <a:xfrm>
            <a:off x="8577053" y="1762811"/>
            <a:ext cx="444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7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系統特色</a:t>
            </a:r>
            <a:endParaRPr/>
          </a:p>
        </p:txBody>
      </p:sp>
      <p:sp>
        <p:nvSpPr>
          <p:cNvPr id="236" name="Google Shape;236;p7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8"/>
          <p:cNvSpPr txBox="1"/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DFKai-SB"/>
              <a:buNone/>
            </a:pPr>
            <a:r>
              <a:rPr lang="zh-TW"/>
              <a:t>系統特色</a:t>
            </a:r>
            <a:endParaRPr/>
          </a:p>
        </p:txBody>
      </p:sp>
      <p:sp>
        <p:nvSpPr>
          <p:cNvPr id="242" name="Google Shape;242;p8"/>
          <p:cNvSpPr txBox="1"/>
          <p:nvPr>
            <p:ph idx="1" type="body"/>
          </p:nvPr>
        </p:nvSpPr>
        <p:spPr>
          <a:xfrm>
            <a:off x="1295401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760"/>
              <a:buChar char="•"/>
            </a:pPr>
            <a:r>
              <a:rPr lang="zh-TW"/>
              <a:t>搭有ChatGPT智慧機器人做問答</a:t>
            </a:r>
            <a:endParaRPr/>
          </a:p>
          <a:p>
            <a:pPr indent="-110490" lvl="0" marL="285750" rtl="0" algn="l">
              <a:spcBef>
                <a:spcPts val="108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  <a:p>
            <a:pPr indent="-110490" lvl="0" marL="285750" rtl="0" algn="l">
              <a:spcBef>
                <a:spcPts val="108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80"/>
              </a:spcBef>
              <a:spcAft>
                <a:spcPts val="0"/>
              </a:spcAft>
              <a:buSzPts val="2760"/>
              <a:buChar char="•"/>
            </a:pPr>
            <a:r>
              <a:rPr lang="zh-TW"/>
              <a:t>累積</a:t>
            </a:r>
            <a:r>
              <a:rPr lang="zh-TW"/>
              <a:t>番茄鐘</a:t>
            </a:r>
            <a:r>
              <a:rPr lang="zh-TW"/>
              <a:t>的種</a:t>
            </a:r>
            <a:r>
              <a:rPr lang="zh-TW"/>
              <a:t>樹</a:t>
            </a:r>
            <a:r>
              <a:rPr lang="zh-TW"/>
              <a:t>養成小遊戲</a:t>
            </a:r>
            <a:endParaRPr/>
          </a:p>
          <a:p>
            <a:pPr indent="0" lvl="0" marL="0" rtl="0" algn="l">
              <a:spcBef>
                <a:spcPts val="108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10490" lvl="0" marL="285750" rtl="0" algn="l">
              <a:spcBef>
                <a:spcPts val="108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  <p:sp>
        <p:nvSpPr>
          <p:cNvPr id="243" name="Google Shape;243;p8"/>
          <p:cNvSpPr txBox="1"/>
          <p:nvPr/>
        </p:nvSpPr>
        <p:spPr>
          <a:xfrm>
            <a:off x="6096000" y="2556932"/>
            <a:ext cx="4800599" cy="3318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</a:pPr>
            <a:r>
              <a:rPr lang="zh-TW" sz="2400">
                <a:solidFill>
                  <a:srgbClr val="262626"/>
                </a:solidFill>
              </a:rPr>
              <a:t>累積番茄鐘</a:t>
            </a:r>
            <a:r>
              <a:rPr b="0" i="0" lang="zh-TW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解鎖音樂來輔助學習</a:t>
            </a:r>
            <a:endParaRPr/>
          </a:p>
          <a:p>
            <a:pPr indent="-110490" lvl="0" marL="28575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0490" lvl="0" marL="28575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Char char="•"/>
            </a:pPr>
            <a:r>
              <a:rPr b="0" i="0" lang="zh-TW" sz="2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使用統計圖表來記錄學習時數</a:t>
            </a:r>
            <a:endParaRPr/>
          </a:p>
          <a:p>
            <a:pPr indent="-110490" lvl="0" marL="28575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0490" lvl="0" marL="285750" marR="0" rtl="0" algn="l">
              <a:spcBef>
                <a:spcPts val="1080"/>
              </a:spcBef>
              <a:spcAft>
                <a:spcPts val="0"/>
              </a:spcAft>
              <a:buClr>
                <a:schemeClr val="accent1"/>
              </a:buClr>
              <a:buSzPts val="276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9"/>
          <p:cNvSpPr txBox="1"/>
          <p:nvPr>
            <p:ph type="title"/>
          </p:nvPr>
        </p:nvSpPr>
        <p:spPr>
          <a:xfrm>
            <a:off x="2015069" y="1752606"/>
            <a:ext cx="8158688" cy="18225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00"/>
              <a:buFont typeface="Arial"/>
              <a:buNone/>
            </a:pPr>
            <a:r>
              <a:rPr lang="zh-TW"/>
              <a:t>系統功能</a:t>
            </a:r>
            <a:endParaRPr/>
          </a:p>
        </p:txBody>
      </p:sp>
      <p:sp>
        <p:nvSpPr>
          <p:cNvPr id="249" name="Google Shape;249;p9"/>
          <p:cNvSpPr txBox="1"/>
          <p:nvPr>
            <p:ph idx="1" type="body"/>
          </p:nvPr>
        </p:nvSpPr>
        <p:spPr>
          <a:xfrm>
            <a:off x="2015067" y="3846051"/>
            <a:ext cx="8158690" cy="9545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6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有機">
  <a:themeElements>
    <a:clrScheme name="Organic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2023-05-17T18:37:55Z</dcterms:created>
  <dc:creator>紹邦 李</dc:creator>
</cp:coreProperties>
</file>